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2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slide26.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2.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96" r:id="rId2"/>
  </p:sldMasterIdLst>
  <p:notesMasterIdLst>
    <p:notesMasterId r:id="rId40"/>
  </p:notesMasterIdLst>
  <p:handoutMasterIdLst>
    <p:handoutMasterId r:id="rId41"/>
  </p:handoutMasterIdLst>
  <p:sldIdLst>
    <p:sldId id="739" r:id="rId3"/>
    <p:sldId id="840" r:id="rId4"/>
    <p:sldId id="996" r:id="rId5"/>
    <p:sldId id="1036" r:id="rId6"/>
    <p:sldId id="998" r:id="rId7"/>
    <p:sldId id="1000" r:id="rId8"/>
    <p:sldId id="999" r:id="rId9"/>
    <p:sldId id="997" r:id="rId10"/>
    <p:sldId id="1021" r:id="rId11"/>
    <p:sldId id="1007" r:id="rId12"/>
    <p:sldId id="1026" r:id="rId13"/>
    <p:sldId id="1002" r:id="rId14"/>
    <p:sldId id="1039" r:id="rId15"/>
    <p:sldId id="1029" r:id="rId16"/>
    <p:sldId id="1042" r:id="rId17"/>
    <p:sldId id="1037" r:id="rId18"/>
    <p:sldId id="1001" r:id="rId19"/>
    <p:sldId id="1032" r:id="rId20"/>
    <p:sldId id="1016" r:id="rId21"/>
    <p:sldId id="1015" r:id="rId22"/>
    <p:sldId id="1010" r:id="rId23"/>
    <p:sldId id="1046" r:id="rId24"/>
    <p:sldId id="1013" r:id="rId25"/>
    <p:sldId id="1043" r:id="rId26"/>
    <p:sldId id="1011" r:id="rId27"/>
    <p:sldId id="1045" r:id="rId28"/>
    <p:sldId id="1047" r:id="rId29"/>
    <p:sldId id="1048" r:id="rId30"/>
    <p:sldId id="922" r:id="rId31"/>
    <p:sldId id="1004" r:id="rId32"/>
    <p:sldId id="1005" r:id="rId33"/>
    <p:sldId id="1027" r:id="rId34"/>
    <p:sldId id="954" r:id="rId35"/>
    <p:sldId id="921" r:id="rId36"/>
    <p:sldId id="995" r:id="rId37"/>
    <p:sldId id="1035" r:id="rId38"/>
    <p:sldId id="104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0COGMT9"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9FD"/>
    <a:srgbClr val="FEB0FA"/>
    <a:srgbClr val="F8C184"/>
    <a:srgbClr val="E57E0D"/>
    <a:srgbClr val="FFFF66"/>
    <a:srgbClr val="E1A3E2"/>
    <a:srgbClr val="FBDDF3"/>
    <a:srgbClr val="7DC7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66" autoAdjust="0"/>
    <p:restoredTop sz="95675" autoAdjust="0"/>
  </p:normalViewPr>
  <p:slideViewPr>
    <p:cSldViewPr snapToGrid="0">
      <p:cViewPr>
        <p:scale>
          <a:sx n="62" d="100"/>
          <a:sy n="62" d="100"/>
        </p:scale>
        <p:origin x="-720" y="-222"/>
      </p:cViewPr>
      <p:guideLst>
        <p:guide orient="horz" pos="715"/>
        <p:guide pos="2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82"/>
    </p:cViewPr>
  </p:sorterViewPr>
  <p:notesViewPr>
    <p:cSldViewPr snapToGrid="0">
      <p:cViewPr>
        <p:scale>
          <a:sx n="200" d="100"/>
          <a:sy n="200" d="100"/>
        </p:scale>
        <p:origin x="-60" y="1650"/>
      </p:cViewPr>
      <p:guideLst>
        <p:guide orient="horz" pos="2938"/>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5" cy="465138"/>
          </a:xfrm>
          <a:prstGeom prst="rect">
            <a:avLst/>
          </a:prstGeom>
        </p:spPr>
        <p:txBody>
          <a:bodyPr vert="horz" lIns="92758" tIns="46381" rIns="92758" bIns="46381"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970341" y="2"/>
            <a:ext cx="3038475" cy="465138"/>
          </a:xfrm>
          <a:prstGeom prst="rect">
            <a:avLst/>
          </a:prstGeom>
        </p:spPr>
        <p:txBody>
          <a:bodyPr vert="horz" lIns="92758" tIns="46381" rIns="92758" bIns="46381" rtlCol="0"/>
          <a:lstStyle>
            <a:lvl1pPr algn="r">
              <a:defRPr sz="1200">
                <a:latin typeface="Arial" charset="0"/>
                <a:cs typeface="+mn-cs"/>
              </a:defRPr>
            </a:lvl1pPr>
          </a:lstStyle>
          <a:p>
            <a:pPr>
              <a:defRPr/>
            </a:pPr>
            <a:fld id="{6D44D559-2204-448E-8039-12EE31BF58B8}" type="datetimeFigureOut">
              <a:rPr lang="en-US"/>
              <a:pPr>
                <a:defRPr/>
              </a:pPr>
              <a:t>4/29/2014</a:t>
            </a:fld>
            <a:endParaRPr lang="en-US"/>
          </a:p>
        </p:txBody>
      </p:sp>
      <p:sp>
        <p:nvSpPr>
          <p:cNvPr id="4" name="Footer Placeholder 3"/>
          <p:cNvSpPr>
            <a:spLocks noGrp="1"/>
          </p:cNvSpPr>
          <p:nvPr>
            <p:ph type="ftr" sz="quarter" idx="2"/>
          </p:nvPr>
        </p:nvSpPr>
        <p:spPr>
          <a:xfrm>
            <a:off x="4" y="8829676"/>
            <a:ext cx="3038475" cy="465138"/>
          </a:xfrm>
          <a:prstGeom prst="rect">
            <a:avLst/>
          </a:prstGeom>
        </p:spPr>
        <p:txBody>
          <a:bodyPr vert="horz" lIns="92758" tIns="46381" rIns="92758" bIns="46381"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70341" y="8829676"/>
            <a:ext cx="3038475" cy="465138"/>
          </a:xfrm>
          <a:prstGeom prst="rect">
            <a:avLst/>
          </a:prstGeom>
        </p:spPr>
        <p:txBody>
          <a:bodyPr vert="horz" lIns="92758" tIns="46381" rIns="92758" bIns="46381" rtlCol="0" anchor="b"/>
          <a:lstStyle>
            <a:lvl1pPr algn="r">
              <a:defRPr sz="1200">
                <a:latin typeface="Arial" charset="0"/>
                <a:cs typeface="+mn-cs"/>
              </a:defRPr>
            </a:lvl1pPr>
          </a:lstStyle>
          <a:p>
            <a:pPr>
              <a:defRPr/>
            </a:pPr>
            <a:fld id="{3279BC38-B19A-4609-B108-4E84E52317CA}"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4" y="2"/>
            <a:ext cx="3038475" cy="465138"/>
          </a:xfrm>
          <a:prstGeom prst="rect">
            <a:avLst/>
          </a:prstGeom>
          <a:noFill/>
          <a:ln w="9525">
            <a:noFill/>
            <a:miter lim="800000"/>
            <a:headEnd/>
            <a:tailEnd/>
          </a:ln>
          <a:effectLst/>
        </p:spPr>
        <p:txBody>
          <a:bodyPr vert="horz" wrap="square" lIns="92758" tIns="46381" rIns="92758" bIns="46381"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74755" name="Rectangle 3"/>
          <p:cNvSpPr>
            <a:spLocks noGrp="1" noChangeArrowheads="1"/>
          </p:cNvSpPr>
          <p:nvPr>
            <p:ph type="dt" idx="1"/>
          </p:nvPr>
        </p:nvSpPr>
        <p:spPr bwMode="auto">
          <a:xfrm>
            <a:off x="3970341" y="2"/>
            <a:ext cx="3038475" cy="465138"/>
          </a:xfrm>
          <a:prstGeom prst="rect">
            <a:avLst/>
          </a:prstGeom>
          <a:noFill/>
          <a:ln w="9525">
            <a:noFill/>
            <a:miter lim="800000"/>
            <a:headEnd/>
            <a:tailEnd/>
          </a:ln>
          <a:effectLst/>
        </p:spPr>
        <p:txBody>
          <a:bodyPr vert="horz" wrap="square" lIns="92758" tIns="46381" rIns="92758" bIns="46381"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701676" y="4416427"/>
            <a:ext cx="5607050" cy="4183063"/>
          </a:xfrm>
          <a:prstGeom prst="rect">
            <a:avLst/>
          </a:prstGeom>
          <a:noFill/>
          <a:ln w="9525">
            <a:noFill/>
            <a:miter lim="800000"/>
            <a:headEnd/>
            <a:tailEnd/>
          </a:ln>
          <a:effectLst/>
        </p:spPr>
        <p:txBody>
          <a:bodyPr vert="horz" wrap="square" lIns="92758" tIns="46381" rIns="92758" bIns="463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4" y="8829676"/>
            <a:ext cx="3038475" cy="465138"/>
          </a:xfrm>
          <a:prstGeom prst="rect">
            <a:avLst/>
          </a:prstGeom>
          <a:noFill/>
          <a:ln w="9525">
            <a:noFill/>
            <a:miter lim="800000"/>
            <a:headEnd/>
            <a:tailEnd/>
          </a:ln>
          <a:effectLst/>
        </p:spPr>
        <p:txBody>
          <a:bodyPr vert="horz" wrap="square" lIns="92758" tIns="46381" rIns="92758" bIns="46381"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74759" name="Rectangle 7"/>
          <p:cNvSpPr>
            <a:spLocks noGrp="1" noChangeArrowheads="1"/>
          </p:cNvSpPr>
          <p:nvPr>
            <p:ph type="sldNum" sz="quarter" idx="5"/>
          </p:nvPr>
        </p:nvSpPr>
        <p:spPr bwMode="auto">
          <a:xfrm>
            <a:off x="3970341" y="8829676"/>
            <a:ext cx="3038475" cy="465138"/>
          </a:xfrm>
          <a:prstGeom prst="rect">
            <a:avLst/>
          </a:prstGeom>
          <a:noFill/>
          <a:ln w="9525">
            <a:noFill/>
            <a:miter lim="800000"/>
            <a:headEnd/>
            <a:tailEnd/>
          </a:ln>
          <a:effectLst/>
        </p:spPr>
        <p:txBody>
          <a:bodyPr vert="horz" wrap="square" lIns="92758" tIns="46381" rIns="92758" bIns="46381" numCol="1" anchor="b" anchorCtr="0" compatLnSpc="1">
            <a:prstTxWarp prst="textNoShape">
              <a:avLst/>
            </a:prstTxWarp>
          </a:bodyPr>
          <a:lstStyle>
            <a:lvl1pPr algn="r">
              <a:defRPr sz="1200">
                <a:latin typeface="Arial" charset="0"/>
                <a:cs typeface="+mn-cs"/>
              </a:defRPr>
            </a:lvl1pPr>
          </a:lstStyle>
          <a:p>
            <a:pPr>
              <a:defRPr/>
            </a:pPr>
            <a:fld id="{C7AF2CFD-938A-45D5-BF4B-38EA44A9EF9E}"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xfrm>
            <a:off x="701676" y="6016628"/>
            <a:ext cx="5607050" cy="2582862"/>
          </a:xfrm>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p:txBody>
          <a:bodyPr/>
          <a:lstStyle/>
          <a:p>
            <a:pPr>
              <a:defRPr/>
            </a:pPr>
            <a:fld id="{88BE9F4D-714A-423E-A54E-9CF24584F7B4}" type="slidenum">
              <a:rPr lang="en-US" smtClean="0">
                <a:latin typeface="Arial" pitchFamily="34" charset="0"/>
              </a:rPr>
              <a:pPr>
                <a:defRPr/>
              </a:pPr>
              <a:t>1</a:t>
            </a:fld>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50</a:t>
            </a:r>
            <a:endParaRPr lang="en-US" dirty="0"/>
          </a:p>
        </p:txBody>
      </p:sp>
      <p:sp>
        <p:nvSpPr>
          <p:cNvPr id="4" name="Slide Number Placeholder 3"/>
          <p:cNvSpPr>
            <a:spLocks noGrp="1"/>
          </p:cNvSpPr>
          <p:nvPr>
            <p:ph type="sldNum" sz="quarter" idx="10"/>
          </p:nvPr>
        </p:nvSpPr>
        <p:spPr/>
        <p:txBody>
          <a:bodyPr/>
          <a:lstStyle/>
          <a:p>
            <a:fld id="{1F3D1365-5E5E-4639-8E79-A2B7EBAFAAA7}"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94% are firefighters who are also responsible for firefighting, hazardous materials, and emergency medical services (EMS).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7AF2CFD-938A-45D5-BF4B-38EA44A9EF9E}" type="slidenum">
              <a:rPr lang="en-US" smtClean="0"/>
              <a:pPr>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USACE conducts the following tasks:</a:t>
            </a:r>
          </a:p>
          <a:p>
            <a:r>
              <a:rPr lang="en-US" sz="1200" kern="1200" baseline="0" dirty="0" smtClean="0">
                <a:solidFill>
                  <a:schemeClr val="tx1"/>
                </a:solidFill>
                <a:latin typeface="Arial" charset="0"/>
                <a:ea typeface="+mn-ea"/>
                <a:cs typeface="+mn-cs"/>
              </a:rPr>
              <a:t>• Heavy equipment and demolition services to help fire suppression.</a:t>
            </a:r>
          </a:p>
          <a:p>
            <a:r>
              <a:rPr lang="en-US" sz="1200" kern="1200" baseline="0" dirty="0" smtClean="0">
                <a:solidFill>
                  <a:schemeClr val="tx1"/>
                </a:solidFill>
                <a:latin typeface="Arial" charset="0"/>
                <a:ea typeface="+mn-ea"/>
                <a:cs typeface="+mn-cs"/>
              </a:rPr>
              <a:t>• Response and recovery assistance for contaminated debris removal.</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7AF2CFD-938A-45D5-BF4B-38EA44A9EF9E}" type="slidenum">
              <a:rPr lang="en-US" smtClean="0"/>
              <a:pPr>
                <a:defRPr/>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4. United States Army Corps of Engineers (USACE) activates and prepares to</a:t>
            </a:r>
          </a:p>
          <a:p>
            <a:r>
              <a:rPr lang="en-US" sz="1200" kern="1200" baseline="0" dirty="0" smtClean="0">
                <a:solidFill>
                  <a:schemeClr val="tx1"/>
                </a:solidFill>
                <a:latin typeface="Arial" charset="0"/>
                <a:ea typeface="+mn-ea"/>
                <a:cs typeface="+mn-cs"/>
              </a:rPr>
              <a:t>deploy the Infrastructure Assessment (IA) Planning and Response Team</a:t>
            </a:r>
          </a:p>
          <a:p>
            <a:r>
              <a:rPr lang="en-US" sz="1200" kern="1200" baseline="0" dirty="0" smtClean="0">
                <a:solidFill>
                  <a:schemeClr val="tx1"/>
                </a:solidFill>
                <a:latin typeface="Arial" charset="0"/>
                <a:ea typeface="+mn-ea"/>
                <a:cs typeface="+mn-cs"/>
              </a:rPr>
              <a:t>(PRT).</a:t>
            </a:r>
          </a:p>
          <a:p>
            <a:r>
              <a:rPr lang="en-US" sz="1200" kern="1200" baseline="0" dirty="0" smtClean="0">
                <a:solidFill>
                  <a:schemeClr val="tx1"/>
                </a:solidFill>
                <a:latin typeface="Arial" charset="0"/>
                <a:ea typeface="+mn-ea"/>
                <a:cs typeface="+mn-cs"/>
              </a:rPr>
              <a:t>5. USACE addresses requests for SAP assistance from the State.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7AF2CFD-938A-45D5-BF4B-38EA44A9EF9E}" type="slidenum">
              <a:rPr lang="en-US" smtClean="0"/>
              <a:pPr>
                <a:defRPr/>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7AF2CFD-938A-45D5-BF4B-38EA44A9EF9E}" type="slidenum">
              <a:rPr lang="en-US" smtClean="0"/>
              <a:pPr>
                <a:defRPr/>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1 @ $1million, 4 @ $500,000</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7AF2CFD-938A-45D5-BF4B-38EA44A9EF9E}" type="slidenum">
              <a:rPr lang="en-US" smtClean="0"/>
              <a:pPr>
                <a:defRPr/>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eaLnBrk="1" fontAlgn="ctr" latinLnBrk="0" hangingPunct="1"/>
            <a:r>
              <a:rPr lang="en-US" sz="1200" b="0" i="0" u="none" strike="noStrike" kern="1200" dirty="0" smtClean="0">
                <a:solidFill>
                  <a:schemeClr val="tx1"/>
                </a:solidFill>
                <a:latin typeface="Arial" charset="0"/>
                <a:ea typeface="+mn-ea"/>
                <a:cs typeface="+mn-cs"/>
              </a:rPr>
              <a:t>Level 1 (Pre 72 hr)  (examples:</a:t>
            </a:r>
            <a:r>
              <a:rPr lang="en-US" sz="1200" b="0" i="0" u="none" strike="noStrike" kern="1200" baseline="0" dirty="0" smtClean="0">
                <a:solidFill>
                  <a:schemeClr val="tx1"/>
                </a:solidFill>
                <a:latin typeface="Arial" charset="0"/>
                <a:ea typeface="+mn-ea"/>
                <a:cs typeface="+mn-cs"/>
              </a:rPr>
              <a:t>  </a:t>
            </a:r>
            <a:r>
              <a:rPr lang="en-US" sz="1200" b="0" i="0" u="none" strike="noStrike" kern="1200" dirty="0" smtClean="0">
                <a:solidFill>
                  <a:schemeClr val="tx1"/>
                </a:solidFill>
                <a:latin typeface="Arial" charset="0"/>
                <a:ea typeface="+mn-ea"/>
                <a:cs typeface="+mn-cs"/>
              </a:rPr>
              <a:t>Flood/snowmelt/ predicted</a:t>
            </a:r>
            <a:r>
              <a:rPr lang="en-US" sz="1200" b="0" i="0" u="none" strike="noStrike" kern="1200" baseline="0" dirty="0" smtClean="0">
                <a:solidFill>
                  <a:schemeClr val="tx1"/>
                </a:solidFill>
                <a:latin typeface="Arial" charset="0"/>
                <a:ea typeface="+mn-ea"/>
                <a:cs typeface="+mn-cs"/>
              </a:rPr>
              <a:t> rain on fire damaged denuded water shed)</a:t>
            </a:r>
            <a:endParaRPr lang="en-US" sz="1200" b="0" i="0" u="none" strike="noStrike" kern="1200" dirty="0" smtClean="0">
              <a:solidFill>
                <a:schemeClr val="tx1"/>
              </a:solidFill>
              <a:latin typeface="Arial" charset="0"/>
              <a:ea typeface="+mn-ea"/>
              <a:cs typeface="+mn-cs"/>
            </a:endParaRPr>
          </a:p>
          <a:p>
            <a:pPr rtl="0" eaLnBrk="1" fontAlgn="ctr" latinLnBrk="0" hangingPunct="1"/>
            <a:r>
              <a:rPr lang="en-US" sz="1200" b="0" i="0" u="none" strike="noStrike" kern="1200" dirty="0" smtClean="0">
                <a:solidFill>
                  <a:schemeClr val="tx1"/>
                </a:solidFill>
                <a:latin typeface="Arial" charset="0"/>
                <a:ea typeface="+mn-ea"/>
                <a:cs typeface="+mn-cs"/>
              </a:rPr>
              <a:t>Issue WARNORD</a:t>
            </a:r>
          </a:p>
          <a:p>
            <a:pPr rtl="0" eaLnBrk="1" fontAlgn="ctr" latinLnBrk="0" hangingPunct="1"/>
            <a:r>
              <a:rPr lang="en-US" sz="1200" b="0" i="0" u="none" strike="noStrike" kern="1200" dirty="0" smtClean="0">
                <a:solidFill>
                  <a:schemeClr val="tx1"/>
                </a:solidFill>
                <a:latin typeface="Arial" charset="0"/>
                <a:ea typeface="+mn-ea"/>
                <a:cs typeface="+mn-cs"/>
              </a:rPr>
              <a:t>Activate Staff and EOCs</a:t>
            </a:r>
          </a:p>
          <a:p>
            <a:pPr rtl="0" eaLnBrk="1" fontAlgn="ctr" latinLnBrk="0" hangingPunct="1"/>
            <a:r>
              <a:rPr lang="en-US" sz="1200" b="0" i="0" u="none" strike="noStrike" kern="1200" dirty="0" smtClean="0">
                <a:solidFill>
                  <a:schemeClr val="tx1"/>
                </a:solidFill>
                <a:latin typeface="Arial" charset="0"/>
                <a:ea typeface="+mn-ea"/>
                <a:cs typeface="+mn-cs"/>
              </a:rPr>
              <a:t>Request mission models if needed</a:t>
            </a:r>
          </a:p>
          <a:p>
            <a:pPr rtl="0" eaLnBrk="1" fontAlgn="ctr" latinLnBrk="0" hangingPunct="1"/>
            <a:r>
              <a:rPr lang="en-US" sz="1200" b="0" i="0" u="none" strike="noStrike" kern="1200" dirty="0" smtClean="0">
                <a:solidFill>
                  <a:schemeClr val="tx1"/>
                </a:solidFill>
                <a:latin typeface="Arial" charset="0"/>
                <a:ea typeface="+mn-ea"/>
                <a:cs typeface="+mn-cs"/>
              </a:rPr>
              <a:t>Identify &amp; deploy RRCC ESF#3 </a:t>
            </a:r>
          </a:p>
          <a:p>
            <a:pPr rtl="0" eaLnBrk="1" fontAlgn="ctr" latinLnBrk="0" hangingPunct="1"/>
            <a:r>
              <a:rPr lang="en-US" sz="1200" b="0" i="0" u="none" strike="noStrike" kern="1200" dirty="0" smtClean="0">
                <a:solidFill>
                  <a:schemeClr val="tx1"/>
                </a:solidFill>
                <a:latin typeface="Arial" charset="0"/>
                <a:ea typeface="+mn-ea"/>
                <a:cs typeface="+mn-cs"/>
              </a:rPr>
              <a:t>Initiate coordination for ULA Support</a:t>
            </a:r>
          </a:p>
          <a:p>
            <a:pPr rtl="0" eaLnBrk="1" fontAlgn="ctr" latinLnBrk="0" hangingPunct="1"/>
            <a:r>
              <a:rPr lang="en-US" sz="1200" b="0" i="0" u="none" strike="noStrike" kern="1200" dirty="0" smtClean="0">
                <a:solidFill>
                  <a:schemeClr val="tx1"/>
                </a:solidFill>
                <a:latin typeface="Arial" charset="0"/>
                <a:ea typeface="+mn-ea"/>
                <a:cs typeface="+mn-cs"/>
              </a:rPr>
              <a:t>Initiate coordination for ACE-IT Support</a:t>
            </a:r>
          </a:p>
          <a:p>
            <a:pPr rtl="0" eaLnBrk="1" fontAlgn="ctr" latinLnBrk="0" hangingPunct="1"/>
            <a:r>
              <a:rPr lang="en-US" sz="1200" b="0" i="0" u="none" strike="noStrike" kern="1200" dirty="0" smtClean="0">
                <a:solidFill>
                  <a:schemeClr val="tx1"/>
                </a:solidFill>
                <a:latin typeface="Arial" charset="0"/>
                <a:ea typeface="+mn-ea"/>
                <a:cs typeface="+mn-cs"/>
              </a:rPr>
              <a:t>Provide Planning Scenario &amp; Assumptions</a:t>
            </a:r>
          </a:p>
          <a:p>
            <a:pPr rtl="0" eaLnBrk="1" fontAlgn="ctr" latinLnBrk="0" hangingPunct="1"/>
            <a:r>
              <a:rPr lang="en-US" sz="1200" b="0" i="0" u="none" strike="noStrike" kern="1200" dirty="0" smtClean="0">
                <a:solidFill>
                  <a:schemeClr val="tx1"/>
                </a:solidFill>
                <a:latin typeface="Arial" charset="0"/>
                <a:ea typeface="+mn-ea"/>
                <a:cs typeface="+mn-cs"/>
              </a:rPr>
              <a:t>Receive Pre-scripted Missions</a:t>
            </a:r>
          </a:p>
          <a:p>
            <a:pPr rtl="0" eaLnBrk="1" fontAlgn="ctr" latinLnBrk="0" hangingPunct="1"/>
            <a:r>
              <a:rPr lang="en-US" sz="1200" b="0" i="0" u="none" strike="noStrike" kern="1200" dirty="0" smtClean="0">
                <a:solidFill>
                  <a:schemeClr val="tx1"/>
                </a:solidFill>
                <a:latin typeface="Arial" charset="0"/>
                <a:ea typeface="+mn-ea"/>
                <a:cs typeface="+mn-cs"/>
              </a:rPr>
              <a:t>Coordinate with FEMA and State Partners</a:t>
            </a:r>
          </a:p>
          <a:p>
            <a:pPr rtl="0" eaLnBrk="1" fontAlgn="ctr" latinLnBrk="0" hangingPunct="1"/>
            <a:r>
              <a:rPr lang="en-US" sz="1200" b="0" i="0" u="none" strike="noStrike" kern="1200" dirty="0" smtClean="0">
                <a:solidFill>
                  <a:schemeClr val="tx1"/>
                </a:solidFill>
                <a:latin typeface="Arial" charset="0"/>
                <a:ea typeface="+mn-ea"/>
                <a:cs typeface="+mn-cs"/>
              </a:rPr>
              <a:t>Identify FEMA ISB and SPD Intermediate Staging Locations</a:t>
            </a:r>
          </a:p>
          <a:p>
            <a:pPr rtl="0" eaLnBrk="1" fontAlgn="ctr" latinLnBrk="0" hangingPunct="1"/>
            <a:r>
              <a:rPr lang="en-US" sz="1200" b="0" i="0" u="none" strike="noStrike" kern="1200" dirty="0" smtClean="0">
                <a:solidFill>
                  <a:schemeClr val="tx1"/>
                </a:solidFill>
                <a:latin typeface="Arial" charset="0"/>
                <a:ea typeface="+mn-ea"/>
                <a:cs typeface="+mn-cs"/>
              </a:rPr>
              <a:t>Submit EOC Response Org and  begin Reporting in ENGLINK</a:t>
            </a:r>
          </a:p>
          <a:p>
            <a:pPr rtl="0" eaLnBrk="1" fontAlgn="ctr" latinLnBrk="0" hangingPunct="1"/>
            <a:r>
              <a:rPr lang="en-US" sz="1200" b="0" i="0" u="none" strike="noStrike" kern="1200" dirty="0" smtClean="0">
                <a:solidFill>
                  <a:schemeClr val="tx1"/>
                </a:solidFill>
                <a:latin typeface="Arial" charset="0"/>
                <a:ea typeface="+mn-ea"/>
                <a:cs typeface="+mn-cs"/>
              </a:rPr>
              <a:t>Level 2a (72-48</a:t>
            </a:r>
            <a:r>
              <a:rPr lang="en-US" sz="1200" b="0" i="0" u="none" strike="noStrike" kern="1200" baseline="0" dirty="0" smtClean="0">
                <a:solidFill>
                  <a:schemeClr val="tx1"/>
                </a:solidFill>
                <a:latin typeface="Arial" charset="0"/>
                <a:ea typeface="+mn-ea"/>
                <a:cs typeface="+mn-cs"/>
              </a:rPr>
              <a:t> yr)</a:t>
            </a:r>
            <a:endParaRPr lang="en-US" sz="1200" b="0" i="0" u="none" strike="noStrike" kern="1200" dirty="0" smtClean="0">
              <a:solidFill>
                <a:schemeClr val="tx1"/>
              </a:solidFill>
              <a:latin typeface="Arial" charset="0"/>
              <a:ea typeface="+mn-ea"/>
              <a:cs typeface="+mn-cs"/>
            </a:endParaRPr>
          </a:p>
          <a:p>
            <a:pPr rtl="0" eaLnBrk="1" fontAlgn="ctr" latinLnBrk="0" hangingPunct="1"/>
            <a:r>
              <a:rPr lang="en-US" sz="1200" b="0" i="0" u="none" strike="noStrike" kern="1200" dirty="0" smtClean="0">
                <a:solidFill>
                  <a:schemeClr val="tx1"/>
                </a:solidFill>
                <a:latin typeface="Arial" charset="0"/>
                <a:ea typeface="+mn-ea"/>
                <a:cs typeface="+mn-cs"/>
              </a:rPr>
              <a:t>Deploy Combined  Commodities &amp; Emergency Power PRTs Assets as needed</a:t>
            </a:r>
          </a:p>
          <a:p>
            <a:pPr rtl="0" eaLnBrk="1" fontAlgn="ctr" latinLnBrk="0" hangingPunct="1"/>
            <a:r>
              <a:rPr lang="en-US" sz="1200" b="0" i="0" u="none" strike="noStrike" kern="1200" dirty="0" smtClean="0">
                <a:solidFill>
                  <a:schemeClr val="tx1"/>
                </a:solidFill>
                <a:latin typeface="Arial" charset="0"/>
                <a:ea typeface="+mn-ea"/>
                <a:cs typeface="+mn-cs"/>
              </a:rPr>
              <a:t>Request UOC to alert non-SPD PRTs, DTOS, Functional PRTs, 249</a:t>
            </a:r>
            <a:r>
              <a:rPr lang="en-US" sz="1200" b="0" i="0" u="none" strike="noStrike" kern="1200" baseline="30000" dirty="0" smtClean="0">
                <a:solidFill>
                  <a:schemeClr val="tx1"/>
                </a:solidFill>
                <a:latin typeface="Arial" charset="0"/>
                <a:ea typeface="+mn-ea"/>
                <a:cs typeface="+mn-cs"/>
              </a:rPr>
              <a:t>th</a:t>
            </a:r>
            <a:r>
              <a:rPr lang="en-US" sz="1200" b="0" i="0" u="none" strike="noStrike" kern="1200" dirty="0" smtClean="0">
                <a:solidFill>
                  <a:schemeClr val="tx1"/>
                </a:solidFill>
                <a:latin typeface="Arial" charset="0"/>
                <a:ea typeface="+mn-ea"/>
                <a:cs typeface="+mn-cs"/>
              </a:rPr>
              <a:t> &amp; ESF#3 TLs</a:t>
            </a:r>
          </a:p>
          <a:p>
            <a:pPr rtl="0" eaLnBrk="1" fontAlgn="ctr" latinLnBrk="0" hangingPunct="1"/>
            <a:r>
              <a:rPr lang="en-US" sz="1200" b="0" i="0" u="none" strike="noStrike" kern="1200" dirty="0" smtClean="0">
                <a:solidFill>
                  <a:schemeClr val="tx1"/>
                </a:solidFill>
                <a:latin typeface="Arial" charset="0"/>
                <a:ea typeface="+mn-ea"/>
                <a:cs typeface="+mn-cs"/>
              </a:rPr>
              <a:t>Notify Supporting District </a:t>
            </a:r>
          </a:p>
          <a:p>
            <a:pPr rtl="0" eaLnBrk="1" fontAlgn="ctr" latinLnBrk="0" hangingPunct="1"/>
            <a:r>
              <a:rPr lang="en-US" sz="1200" b="0" i="0" u="none" strike="noStrike" kern="1200" dirty="0" smtClean="0">
                <a:solidFill>
                  <a:schemeClr val="tx1"/>
                </a:solidFill>
                <a:latin typeface="Arial" charset="0"/>
                <a:ea typeface="+mn-ea"/>
                <a:cs typeface="+mn-cs"/>
              </a:rPr>
              <a:t>Deploy Debris, Roofing and/or Housing SMEs</a:t>
            </a:r>
          </a:p>
          <a:p>
            <a:pPr rtl="0" eaLnBrk="1" fontAlgn="ctr" latinLnBrk="0" hangingPunct="1"/>
            <a:r>
              <a:rPr lang="en-US" sz="1200" b="0" i="0" u="none" strike="noStrike" kern="1200" dirty="0" smtClean="0">
                <a:solidFill>
                  <a:schemeClr val="tx1"/>
                </a:solidFill>
                <a:latin typeface="Arial" charset="0"/>
                <a:ea typeface="+mn-ea"/>
                <a:cs typeface="+mn-cs"/>
              </a:rPr>
              <a:t>Level</a:t>
            </a:r>
            <a:r>
              <a:rPr lang="en-US" sz="1200" b="0" i="0" u="none" strike="noStrike" kern="1200" baseline="0" dirty="0" smtClean="0">
                <a:solidFill>
                  <a:schemeClr val="tx1"/>
                </a:solidFill>
                <a:latin typeface="Arial" charset="0"/>
                <a:ea typeface="+mn-ea"/>
                <a:cs typeface="+mn-cs"/>
              </a:rPr>
              <a:t> 2b (48-&gt; event)</a:t>
            </a:r>
            <a:endParaRPr lang="en-US" sz="1200" b="0" i="0" u="none" strike="noStrike" kern="1200" dirty="0" smtClean="0">
              <a:solidFill>
                <a:schemeClr val="tx1"/>
              </a:solidFill>
              <a:latin typeface="Arial" charset="0"/>
              <a:ea typeface="+mn-ea"/>
              <a:cs typeface="+mn-cs"/>
            </a:endParaRPr>
          </a:p>
          <a:p>
            <a:pPr rtl="0" eaLnBrk="1" fontAlgn="ctr" latinLnBrk="0" hangingPunct="1"/>
            <a:r>
              <a:rPr lang="en-US" sz="1200" b="0" i="0" u="none" strike="noStrike" kern="1200" dirty="0" smtClean="0">
                <a:solidFill>
                  <a:schemeClr val="tx1"/>
                </a:solidFill>
                <a:latin typeface="Arial" charset="0"/>
                <a:ea typeface="+mn-ea"/>
                <a:cs typeface="+mn-cs"/>
              </a:rPr>
              <a:t>Confirm/Assign  District Cdr as Division Forward Cdr</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7AF2CFD-938A-45D5-BF4B-38EA44A9EF9E}" type="slidenum">
              <a:rPr lang="en-US" smtClean="0"/>
              <a:pPr>
                <a:defRPr/>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B41474A-F611-4189-B8BF-16071A3F1B6A}" type="slidenum">
              <a:rPr lang="en-US" smtClean="0"/>
              <a:pPr>
                <a:defRPr/>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41474A-F611-4189-B8BF-16071A3F1B6A}" type="slidenum">
              <a:rPr lang="en-US" smtClean="0"/>
              <a:pPr>
                <a:defRPr/>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Supported district has an event occur within their AOR and use supporting</a:t>
            </a:r>
            <a:r>
              <a:rPr lang="en-US" baseline="0" dirty="0" smtClean="0"/>
              <a:t> district to augment their response</a:t>
            </a:r>
          </a:p>
          <a:p>
            <a:r>
              <a:rPr lang="en-US" baseline="0" dirty="0" smtClean="0"/>
              <a:t>Impacted district </a:t>
            </a:r>
            <a:r>
              <a:rPr lang="en-US" dirty="0" smtClean="0"/>
              <a:t>has an event occur within their AOR that requires</a:t>
            </a:r>
            <a:r>
              <a:rPr lang="en-US" baseline="0" dirty="0" smtClean="0"/>
              <a:t> them to execute their COOP.</a:t>
            </a:r>
          </a:p>
          <a:p>
            <a:r>
              <a:rPr lang="en-US" baseline="0" dirty="0" smtClean="0"/>
              <a:t>Supporting district begins coordination and execution of impacted district response activities until impacted district is capable to assume response activities from supported district.</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7AF2CFD-938A-45D5-BF4B-38EA44A9EF9E}" type="slidenum">
              <a:rPr lang="en-US" smtClean="0"/>
              <a:pPr>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967700" y="8829968"/>
            <a:ext cx="3041086" cy="464820"/>
          </a:xfrm>
          <a:prstGeom prst="rect">
            <a:avLst/>
          </a:prstGeom>
          <a:noFill/>
          <a:ln w="9525">
            <a:noFill/>
            <a:miter lim="800000"/>
            <a:headEnd/>
            <a:tailEnd/>
          </a:ln>
        </p:spPr>
        <p:txBody>
          <a:bodyPr lIns="92858" tIns="46430" rIns="92858" bIns="46430" anchor="b"/>
          <a:lstStyle/>
          <a:p>
            <a:pPr algn="r" defTabSz="928085"/>
            <a:fld id="{08A0B77D-8B65-46B4-B44A-FA0CA7A7FAD9}" type="slidenum">
              <a:rPr lang="en-US"/>
              <a:pPr algn="r" defTabSz="928085"/>
              <a:t>2</a:t>
            </a:fld>
            <a:endParaRPr lang="en-US" dirty="0"/>
          </a:p>
        </p:txBody>
      </p:sp>
      <p:sp>
        <p:nvSpPr>
          <p:cNvPr id="24579" name="Rectangle 7"/>
          <p:cNvSpPr txBox="1">
            <a:spLocks noGrp="1" noChangeArrowheads="1"/>
          </p:cNvSpPr>
          <p:nvPr/>
        </p:nvSpPr>
        <p:spPr bwMode="auto">
          <a:xfrm>
            <a:off x="3967700" y="8829968"/>
            <a:ext cx="3041086" cy="464820"/>
          </a:xfrm>
          <a:prstGeom prst="rect">
            <a:avLst/>
          </a:prstGeom>
          <a:noFill/>
          <a:ln w="9525">
            <a:noFill/>
            <a:miter lim="800000"/>
            <a:headEnd/>
            <a:tailEnd/>
          </a:ln>
        </p:spPr>
        <p:txBody>
          <a:bodyPr lIns="92858" tIns="46430" rIns="92858" bIns="46430" anchor="b"/>
          <a:lstStyle/>
          <a:p>
            <a:pPr algn="r" defTabSz="928085"/>
            <a:fld id="{266F587F-9E42-4D85-86C1-39C2547AA349}" type="slidenum">
              <a:rPr lang="en-US"/>
              <a:pPr algn="r" defTabSz="928085"/>
              <a:t>2</a:t>
            </a:fld>
            <a:endParaRPr lang="en-US" dirty="0"/>
          </a:p>
        </p:txBody>
      </p:sp>
      <p:sp>
        <p:nvSpPr>
          <p:cNvPr id="24580" name="Rectangle 2"/>
          <p:cNvSpPr>
            <a:spLocks noGrp="1" noRot="1" noChangeAspect="1" noChangeArrowheads="1" noTextEdit="1"/>
          </p:cNvSpPr>
          <p:nvPr>
            <p:ph type="sldImg"/>
          </p:nvPr>
        </p:nvSpPr>
        <p:spPr>
          <a:ln/>
        </p:spPr>
      </p:sp>
      <p:sp>
        <p:nvSpPr>
          <p:cNvPr id="33797" name="Rectangle 3"/>
          <p:cNvSpPr>
            <a:spLocks noChangeArrowheads="1"/>
          </p:cNvSpPr>
          <p:nvPr/>
        </p:nvSpPr>
        <p:spPr bwMode="auto">
          <a:xfrm>
            <a:off x="7" y="4186076"/>
            <a:ext cx="6999040" cy="5024253"/>
          </a:xfrm>
          <a:prstGeom prst="rect">
            <a:avLst/>
          </a:prstGeom>
          <a:noFill/>
          <a:ln w="9525">
            <a:noFill/>
            <a:miter lim="800000"/>
            <a:headEnd/>
            <a:tailEnd/>
          </a:ln>
        </p:spPr>
        <p:txBody>
          <a:bodyPr lIns="92858" tIns="46430" rIns="92858" bIns="46430"/>
          <a:lstStyle/>
          <a:p>
            <a:pPr defTabSz="926359">
              <a:lnSpc>
                <a:spcPct val="150000"/>
              </a:lnSpc>
              <a:buFontTx/>
              <a:buChar char="•"/>
              <a:defRPr/>
            </a:pPr>
            <a:r>
              <a:rPr lang="en-US" b="1" dirty="0"/>
              <a:t> </a:t>
            </a:r>
            <a:r>
              <a:rPr lang="en-US" b="1" dirty="0" smtClean="0"/>
              <a:t>Purpose / Agenda for today’s forum.  </a:t>
            </a:r>
            <a:endParaRPr lang="en-US" b="1" dirty="0"/>
          </a:p>
          <a:p>
            <a:pPr defTabSz="926359">
              <a:lnSpc>
                <a:spcPct val="150000"/>
              </a:lnSpc>
              <a:buFontTx/>
              <a:buChar char="•"/>
              <a:defRPr/>
            </a:pPr>
            <a:r>
              <a:rPr lang="en-US" b="1" dirty="0" smtClean="0"/>
              <a:t> Set </a:t>
            </a:r>
            <a:r>
              <a:rPr lang="en-US" b="1" dirty="0"/>
              <a:t>the Stage: </a:t>
            </a:r>
          </a:p>
          <a:p>
            <a:pPr marL="346782" lvl="1" indent="-231188" defTabSz="926359">
              <a:lnSpc>
                <a:spcPct val="150000"/>
              </a:lnSpc>
              <a:buFont typeface="Wingdings" pitchFamily="2" charset="2"/>
              <a:buChar char="Ø"/>
              <a:defRPr/>
            </a:pPr>
            <a:r>
              <a:rPr lang="en-US" b="1" dirty="0" smtClean="0"/>
              <a:t>Introduce the Leadership Team</a:t>
            </a:r>
          </a:p>
          <a:p>
            <a:pPr marL="346782" lvl="1" indent="-231188" defTabSz="926359">
              <a:lnSpc>
                <a:spcPct val="150000"/>
              </a:lnSpc>
              <a:buFont typeface="Wingdings" pitchFamily="2" charset="2"/>
              <a:buChar char="Ø"/>
              <a:defRPr/>
            </a:pPr>
            <a:r>
              <a:rPr lang="en-US" b="1" dirty="0" smtClean="0"/>
              <a:t>Common </a:t>
            </a:r>
            <a:r>
              <a:rPr lang="en-US" b="1" dirty="0"/>
              <a:t>Regional Picture (CRP</a:t>
            </a:r>
            <a:r>
              <a:rPr lang="en-US" b="1" dirty="0" smtClean="0"/>
              <a:t>)</a:t>
            </a:r>
          </a:p>
          <a:p>
            <a:pPr marL="346782" lvl="1" indent="-231188" defTabSz="926359">
              <a:lnSpc>
                <a:spcPct val="150000"/>
              </a:lnSpc>
              <a:buFont typeface="Wingdings" pitchFamily="2" charset="2"/>
              <a:buChar char="Ø"/>
              <a:defRPr/>
            </a:pPr>
            <a:r>
              <a:rPr lang="en-US" b="1" dirty="0" smtClean="0"/>
              <a:t>Emergency Response </a:t>
            </a:r>
          </a:p>
          <a:p>
            <a:pPr marL="346782" lvl="1" indent="-231188" defTabSz="926359">
              <a:lnSpc>
                <a:spcPct val="150000"/>
              </a:lnSpc>
              <a:buFont typeface="Wingdings" pitchFamily="2" charset="2"/>
              <a:buChar char="Ø"/>
              <a:defRPr/>
            </a:pPr>
            <a:r>
              <a:rPr lang="en-US" b="1" dirty="0" smtClean="0"/>
              <a:t>Campaign Plan/IPLAN/OPLAN Journey</a:t>
            </a:r>
          </a:p>
          <a:p>
            <a:pPr marL="111096" lvl="1" indent="-111096" defTabSz="926359">
              <a:lnSpc>
                <a:spcPct val="150000"/>
              </a:lnSpc>
              <a:buFont typeface="Arial" pitchFamily="34" charset="0"/>
              <a:buChar char="•"/>
              <a:defRPr/>
            </a:pPr>
            <a:r>
              <a:rPr lang="en-US" b="1" dirty="0" smtClean="0"/>
              <a:t>Focus of Our Time:</a:t>
            </a:r>
          </a:p>
          <a:p>
            <a:pPr marL="346782" lvl="1" indent="-231188" defTabSz="926359">
              <a:lnSpc>
                <a:spcPct val="150000"/>
              </a:lnSpc>
              <a:buFont typeface="Wingdings" pitchFamily="2" charset="2"/>
              <a:buChar char="Ø"/>
              <a:defRPr/>
            </a:pPr>
            <a:r>
              <a:rPr lang="en-US" b="1" dirty="0" smtClean="0"/>
              <a:t>Key Topics – Military Housing, Tricare</a:t>
            </a:r>
            <a:r>
              <a:rPr lang="en-US" b="1" dirty="0"/>
              <a:t> </a:t>
            </a:r>
            <a:r>
              <a:rPr lang="en-US" b="1" dirty="0" smtClean="0"/>
              <a:t>Remote, Cost of Living Adjustment, STRATCOM, Civilian Appraisals, Congressional Interface, End of Year Execution</a:t>
            </a:r>
          </a:p>
          <a:p>
            <a:pPr marL="346782" lvl="1" indent="-231188" defTabSz="926359">
              <a:lnSpc>
                <a:spcPct val="150000"/>
              </a:lnSpc>
              <a:buFont typeface="Wingdings" pitchFamily="2" charset="2"/>
              <a:buChar char="Ø"/>
              <a:defRPr/>
            </a:pPr>
            <a:r>
              <a:rPr lang="en-US" b="1" dirty="0" smtClean="0"/>
              <a:t>Battle Rhythm</a:t>
            </a:r>
          </a:p>
          <a:p>
            <a:pPr marL="111096" lvl="1" indent="-111096" defTabSz="926359">
              <a:lnSpc>
                <a:spcPct val="150000"/>
              </a:lnSpc>
              <a:buFont typeface="Arial" pitchFamily="34" charset="0"/>
              <a:buChar char="•"/>
              <a:defRPr/>
            </a:pPr>
            <a:r>
              <a:rPr lang="en-US" b="1" dirty="0" smtClean="0"/>
              <a:t>Conclude:</a:t>
            </a:r>
          </a:p>
          <a:p>
            <a:pPr marL="346782" lvl="1" indent="-231188" defTabSz="926359">
              <a:lnSpc>
                <a:spcPct val="150000"/>
              </a:lnSpc>
              <a:buFont typeface="Wingdings" pitchFamily="2" charset="2"/>
              <a:buChar char="Ø"/>
              <a:defRPr/>
            </a:pPr>
            <a:r>
              <a:rPr lang="en-US" b="1" dirty="0" smtClean="0"/>
              <a:t>Way Ahead</a:t>
            </a:r>
          </a:p>
          <a:p>
            <a:pPr marL="346782" lvl="1" indent="-231188" defTabSz="926359">
              <a:lnSpc>
                <a:spcPct val="150000"/>
              </a:lnSpc>
              <a:buFont typeface="Wingdings" pitchFamily="2" charset="2"/>
              <a:buChar char="Ø"/>
              <a:defRPr/>
            </a:pPr>
            <a:r>
              <a:rPr lang="en-US" b="1" dirty="0" smtClean="0"/>
              <a:t>Open Discussion with Incoming Command Teams   </a:t>
            </a:r>
          </a:p>
          <a:p>
            <a:pPr marL="346782" lvl="1" indent="-231188" defTabSz="926359">
              <a:lnSpc>
                <a:spcPct val="150000"/>
              </a:lnSpc>
              <a:buFont typeface="Wingdings" pitchFamily="2" charset="2"/>
              <a:buChar char="Ø"/>
              <a:defRPr/>
            </a:pPr>
            <a:endParaRPr lang="en-US" b="1" dirty="0"/>
          </a:p>
          <a:p>
            <a:pPr marL="346782" lvl="1" indent="-231188" defTabSz="926359">
              <a:lnSpc>
                <a:spcPct val="150000"/>
              </a:lnSpc>
              <a:buFont typeface="Wingdings" pitchFamily="2" charset="2"/>
              <a:buChar char="Ø"/>
              <a:defRPr/>
            </a:pPr>
            <a:endParaRPr lang="en-US" b="1" dirty="0" smtClean="0"/>
          </a:p>
          <a:p>
            <a:pPr marL="346782" lvl="1" indent="-231188" defTabSz="926359">
              <a:lnSpc>
                <a:spcPct val="150000"/>
              </a:lnSpc>
              <a:defRPr/>
            </a:pPr>
            <a:endParaRPr lang="en-US" b="1" dirty="0"/>
          </a:p>
          <a:p>
            <a:pPr defTabSz="926359">
              <a:lnSpc>
                <a:spcPct val="150000"/>
              </a:lnSpc>
              <a:defRPr/>
            </a:pPr>
            <a:r>
              <a:rPr lang="en-US" b="1" i="1" dirty="0" smtClean="0">
                <a:effectLst>
                  <a:outerShdw blurRad="38100" dist="38100" dir="2700000" algn="tl">
                    <a:srgbClr val="C0C0C0"/>
                  </a:outerShdw>
                </a:effectLst>
              </a:rPr>
              <a:t>NEXT </a:t>
            </a:r>
            <a:r>
              <a:rPr lang="en-US" b="1" i="1" dirty="0">
                <a:effectLst>
                  <a:outerShdw blurRad="38100" dist="38100" dir="2700000" algn="tl">
                    <a:srgbClr val="C0C0C0"/>
                  </a:outerShdw>
                </a:effectLst>
              </a:rPr>
              <a:t>SLIDE </a:t>
            </a:r>
            <a:r>
              <a:rPr lang="en-US" b="1" i="1" dirty="0" smtClean="0">
                <a:effectLst>
                  <a:outerShdw blurRad="38100" dist="38100" dir="2700000" algn="tl">
                    <a:srgbClr val="C0C0C0"/>
                  </a:outerShdw>
                </a:effectLst>
              </a:rPr>
              <a:t>PLEASE</a:t>
            </a:r>
          </a:p>
          <a:p>
            <a:pPr defTabSz="926359">
              <a:lnSpc>
                <a:spcPct val="150000"/>
              </a:lnSpc>
              <a:defRPr/>
            </a:pPr>
            <a:endParaRPr lang="en-US" b="1" i="1" dirty="0" smtClean="0">
              <a:effectLst>
                <a:outerShdw blurRad="38100" dist="38100" dir="2700000" algn="tl">
                  <a:srgbClr val="C0C0C0"/>
                </a:outerShdw>
              </a:effectLst>
            </a:endParaRPr>
          </a:p>
          <a:p>
            <a:pPr defTabSz="926359">
              <a:lnSpc>
                <a:spcPct val="150000"/>
              </a:lnSpc>
              <a:defRPr/>
            </a:pPr>
            <a:endParaRPr lang="en-US" b="1" i="1" dirty="0">
              <a:effectLst>
                <a:outerShdw blurRad="38100" dist="38100" dir="2700000" algn="tl">
                  <a:srgbClr val="C0C0C0"/>
                </a:outerShdw>
              </a:effectLst>
            </a:endParaRPr>
          </a:p>
        </p:txBody>
      </p:sp>
      <p:sp>
        <p:nvSpPr>
          <p:cNvPr id="6" name="Notes Placeholder 5"/>
          <p:cNvSpPr>
            <a:spLocks noGrp="1"/>
          </p:cNvSpPr>
          <p:nvPr>
            <p:ph type="body" idx="1"/>
          </p:nvPr>
        </p:nvSpPr>
        <p:spPr/>
        <p:txBody>
          <a:bodyPr>
            <a:normAutofit/>
          </a:bodyPr>
          <a:lstStyle/>
          <a:p>
            <a:pPr defTabSz="926996">
              <a:lnSpc>
                <a:spcPct val="130000"/>
              </a:lnSpc>
              <a:defRPr/>
            </a:pPr>
            <a:r>
              <a:rPr lang="en-US" dirty="0" smtClean="0"/>
              <a:t>https://www.youtube.com/watch?v=ixVVuN-mF1M   0000-01:33,  2:35-3:16</a:t>
            </a:r>
          </a:p>
          <a:p>
            <a:pPr defTabSz="926996">
              <a:lnSpc>
                <a:spcPct val="130000"/>
              </a:lnSpc>
              <a:defRP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Level 1</a:t>
            </a:r>
          </a:p>
          <a:p>
            <a:pPr rtl="0" eaLnBrk="1" fontAlgn="ctr" latinLnBrk="0" hangingPunct="1"/>
            <a:r>
              <a:rPr lang="en-US" sz="1200" b="0" i="0" u="none" strike="noStrike" kern="1200" dirty="0" smtClean="0">
                <a:solidFill>
                  <a:schemeClr val="tx1"/>
                </a:solidFill>
                <a:latin typeface="Arial" charset="0"/>
                <a:ea typeface="+mn-ea"/>
                <a:cs typeface="+mn-cs"/>
              </a:rPr>
              <a:t>Request Code 210 funding</a:t>
            </a:r>
          </a:p>
          <a:p>
            <a:pPr rtl="0" eaLnBrk="1" fontAlgn="ctr" latinLnBrk="0" hangingPunct="1"/>
            <a:r>
              <a:rPr lang="en-US" sz="1200" b="0" i="0" u="none" strike="noStrike" kern="1200" dirty="0" smtClean="0">
                <a:solidFill>
                  <a:schemeClr val="tx1"/>
                </a:solidFill>
                <a:latin typeface="Arial" charset="0"/>
                <a:ea typeface="+mn-ea"/>
                <a:cs typeface="+mn-cs"/>
              </a:rPr>
              <a:t>Activate Staff and EOCs</a:t>
            </a:r>
          </a:p>
          <a:p>
            <a:pPr rtl="0" eaLnBrk="1" fontAlgn="ctr" latinLnBrk="0" hangingPunct="1"/>
            <a:r>
              <a:rPr lang="en-US" sz="1200" b="0" i="0" u="none" strike="noStrike" kern="1200" dirty="0" smtClean="0">
                <a:solidFill>
                  <a:schemeClr val="tx1"/>
                </a:solidFill>
                <a:latin typeface="Arial" charset="0"/>
                <a:ea typeface="+mn-ea"/>
                <a:cs typeface="+mn-cs"/>
              </a:rPr>
              <a:t>Establish Battle Rhythm </a:t>
            </a:r>
          </a:p>
          <a:p>
            <a:pPr rtl="0" eaLnBrk="1" fontAlgn="ctr" latinLnBrk="0" hangingPunct="1"/>
            <a:r>
              <a:rPr lang="en-US" sz="1200" b="0" i="0" u="none" strike="noStrike" kern="1200" dirty="0" smtClean="0">
                <a:solidFill>
                  <a:schemeClr val="tx1"/>
                </a:solidFill>
                <a:latin typeface="Arial" charset="0"/>
                <a:ea typeface="+mn-ea"/>
                <a:cs typeface="+mn-cs"/>
              </a:rPr>
              <a:t>Request prediction models</a:t>
            </a:r>
          </a:p>
          <a:p>
            <a:pPr rtl="0" eaLnBrk="1" fontAlgn="ctr" latinLnBrk="0" hangingPunct="1"/>
            <a:r>
              <a:rPr lang="en-US" sz="1200" b="0" i="0" u="none" strike="noStrike" kern="1200" dirty="0" smtClean="0">
                <a:solidFill>
                  <a:schemeClr val="tx1"/>
                </a:solidFill>
                <a:latin typeface="Arial" charset="0"/>
                <a:ea typeface="+mn-ea"/>
                <a:cs typeface="+mn-cs"/>
              </a:rPr>
              <a:t>Notify personnel who will be tasked from other districts</a:t>
            </a:r>
          </a:p>
          <a:p>
            <a:pPr rtl="0" eaLnBrk="1" fontAlgn="ctr" latinLnBrk="0" hangingPunct="1"/>
            <a:r>
              <a:rPr lang="en-US" sz="1200" b="0" i="0" u="none" strike="noStrike" kern="1200" dirty="0" smtClean="0">
                <a:solidFill>
                  <a:schemeClr val="tx1"/>
                </a:solidFill>
                <a:latin typeface="Arial" charset="0"/>
                <a:ea typeface="+mn-ea"/>
                <a:cs typeface="+mn-cs"/>
              </a:rPr>
              <a:t>Initial SITREP</a:t>
            </a:r>
          </a:p>
          <a:p>
            <a:pPr rtl="0" eaLnBrk="1" fontAlgn="ctr" latinLnBrk="0" hangingPunct="1"/>
            <a:r>
              <a:rPr lang="en-US" sz="1200" b="0" i="0" u="none" strike="noStrike" kern="1200" dirty="0" smtClean="0">
                <a:solidFill>
                  <a:schemeClr val="tx1"/>
                </a:solidFill>
                <a:latin typeface="Arial" charset="0"/>
                <a:ea typeface="+mn-ea"/>
                <a:cs typeface="+mn-cs"/>
              </a:rPr>
              <a:t>Level</a:t>
            </a:r>
            <a:r>
              <a:rPr lang="en-US" sz="1200" b="0" i="0" u="none" strike="noStrike" kern="1200" baseline="0" dirty="0" smtClean="0">
                <a:solidFill>
                  <a:schemeClr val="tx1"/>
                </a:solidFill>
                <a:latin typeface="Arial" charset="0"/>
                <a:ea typeface="+mn-ea"/>
                <a:cs typeface="+mn-cs"/>
              </a:rPr>
              <a:t> 2</a:t>
            </a:r>
            <a:endParaRPr lang="en-US" sz="1200" b="0" i="0" u="none" strike="noStrike" kern="1200" dirty="0" smtClean="0">
              <a:solidFill>
                <a:schemeClr val="tx1"/>
              </a:solidFill>
              <a:latin typeface="Arial" charset="0"/>
              <a:ea typeface="+mn-ea"/>
              <a:cs typeface="+mn-cs"/>
            </a:endParaRPr>
          </a:p>
          <a:p>
            <a:pPr rtl="0" eaLnBrk="1" fontAlgn="ctr" latinLnBrk="0" hangingPunct="1"/>
            <a:r>
              <a:rPr lang="en-US" sz="1200" b="0" i="0" u="none" strike="noStrike" kern="1200" dirty="0" smtClean="0">
                <a:solidFill>
                  <a:schemeClr val="tx1"/>
                </a:solidFill>
                <a:latin typeface="Arial" charset="0"/>
                <a:ea typeface="+mn-ea"/>
                <a:cs typeface="+mn-cs"/>
              </a:rPr>
              <a:t>Request Support Personnel, as required</a:t>
            </a:r>
          </a:p>
          <a:p>
            <a:pPr rtl="0" eaLnBrk="1" fontAlgn="ctr" latinLnBrk="0" hangingPunct="1"/>
            <a:r>
              <a:rPr lang="en-US" sz="1200" b="0" i="0" u="none" strike="noStrike" kern="1200" dirty="0" smtClean="0">
                <a:solidFill>
                  <a:schemeClr val="tx1"/>
                </a:solidFill>
                <a:latin typeface="Arial" charset="0"/>
                <a:ea typeface="+mn-ea"/>
                <a:cs typeface="+mn-cs"/>
              </a:rPr>
              <a:t>Dismiss Non-Essential Staff</a:t>
            </a:r>
          </a:p>
          <a:p>
            <a:pPr rtl="0" eaLnBrk="1" fontAlgn="ctr" latinLnBrk="0" hangingPunct="1"/>
            <a:r>
              <a:rPr lang="en-US" sz="1200" b="0" i="0" u="none" strike="noStrike" kern="1200" dirty="0" smtClean="0">
                <a:solidFill>
                  <a:schemeClr val="tx1"/>
                </a:solidFill>
                <a:latin typeface="Arial" charset="0"/>
                <a:ea typeface="+mn-ea"/>
                <a:cs typeface="+mn-cs"/>
              </a:rPr>
              <a:t>Reserve Lodging/Vehicles for TDY Support Personnel</a:t>
            </a:r>
          </a:p>
          <a:p>
            <a:pPr rtl="0" eaLnBrk="1" fontAlgn="ctr" latinLnBrk="0" hangingPunct="1"/>
            <a:r>
              <a:rPr lang="en-US" sz="1200" b="0" i="0" u="none" strike="noStrike" kern="1200" dirty="0" smtClean="0">
                <a:solidFill>
                  <a:schemeClr val="tx1"/>
                </a:solidFill>
                <a:latin typeface="Arial" charset="0"/>
                <a:ea typeface="+mn-ea"/>
                <a:cs typeface="+mn-cs"/>
              </a:rPr>
              <a:t>Secure Vessels and Projects</a:t>
            </a:r>
          </a:p>
          <a:p>
            <a:pPr rtl="0" eaLnBrk="1" fontAlgn="ctr" latinLnBrk="0" hangingPunct="1"/>
            <a:r>
              <a:rPr lang="en-US" sz="1200" b="0" i="0" u="none" strike="noStrike" kern="1200" dirty="0" smtClean="0">
                <a:solidFill>
                  <a:schemeClr val="tx1"/>
                </a:solidFill>
                <a:latin typeface="Arial" charset="0"/>
                <a:ea typeface="+mn-ea"/>
                <a:cs typeface="+mn-cs"/>
              </a:rPr>
              <a:t>Receive &amp; Execute Pre-Declaration Missions</a:t>
            </a:r>
          </a:p>
          <a:p>
            <a:pPr rtl="0" eaLnBrk="1" fontAlgn="ctr" latinLnBrk="0" hangingPunct="1"/>
            <a:r>
              <a:rPr lang="en-US" sz="1200" b="0" i="0" u="none" strike="noStrike" kern="1200" dirty="0" smtClean="0">
                <a:solidFill>
                  <a:schemeClr val="tx1"/>
                </a:solidFill>
                <a:latin typeface="Arial" charset="0"/>
                <a:ea typeface="+mn-ea"/>
                <a:cs typeface="+mn-cs"/>
              </a:rPr>
              <a:t>Level 3</a:t>
            </a:r>
          </a:p>
          <a:p>
            <a:pPr rtl="0" eaLnBrk="1" fontAlgn="ctr" latinLnBrk="0" hangingPunct="1"/>
            <a:r>
              <a:rPr lang="en-US" sz="1200" b="0" i="0" u="none" strike="noStrike" kern="1200" dirty="0" smtClean="0">
                <a:solidFill>
                  <a:schemeClr val="tx1"/>
                </a:solidFill>
                <a:latin typeface="Arial" charset="0"/>
                <a:ea typeface="+mn-ea"/>
                <a:cs typeface="+mn-cs"/>
              </a:rPr>
              <a:t>In-process Initial Response Cadre</a:t>
            </a:r>
          </a:p>
          <a:p>
            <a:pPr rtl="0" eaLnBrk="1" fontAlgn="ctr" latinLnBrk="0" hangingPunct="1"/>
            <a:r>
              <a:rPr lang="en-US" sz="1200" b="0" i="0" u="none" strike="noStrike" kern="1200" dirty="0" smtClean="0">
                <a:solidFill>
                  <a:schemeClr val="tx1"/>
                </a:solidFill>
                <a:latin typeface="Arial" charset="0"/>
                <a:ea typeface="+mn-ea"/>
                <a:cs typeface="+mn-cs"/>
              </a:rPr>
              <a:t>ISB Established and Staffed</a:t>
            </a:r>
          </a:p>
          <a:p>
            <a:pPr rtl="0" eaLnBrk="1" fontAlgn="ctr" latinLnBrk="0" hangingPunct="1"/>
            <a:r>
              <a:rPr lang="en-US" sz="1200" b="0" i="0" u="none" strike="noStrike" kern="1200" dirty="0" smtClean="0">
                <a:solidFill>
                  <a:schemeClr val="tx1"/>
                </a:solidFill>
                <a:latin typeface="Arial" charset="0"/>
                <a:ea typeface="+mn-ea"/>
                <a:cs typeface="+mn-cs"/>
              </a:rPr>
              <a:t>Execute Post-Dec MAs</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7AF2CFD-938A-45D5-BF4B-38EA44A9EF9E}" type="slidenum">
              <a:rPr lang="en-US" smtClean="0"/>
              <a:pPr>
                <a:defRPr/>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VOADs requested to integrate into the JFO will be coordinated by EF 17 Voluntary and Donations Management. The EF lead will</a:t>
            </a:r>
          </a:p>
          <a:p>
            <a:r>
              <a:rPr lang="en-US" sz="1200" kern="1200" baseline="0" dirty="0" smtClean="0">
                <a:solidFill>
                  <a:schemeClr val="tx1"/>
                </a:solidFill>
                <a:latin typeface="Arial" charset="0"/>
                <a:ea typeface="+mn-ea"/>
                <a:cs typeface="+mn-cs"/>
              </a:rPr>
              <a:t>be responsible for resources with needs.</a:t>
            </a:r>
          </a:p>
          <a:p>
            <a:r>
              <a:rPr lang="en-US" sz="1200" kern="1200" baseline="0" dirty="0" smtClean="0">
                <a:solidFill>
                  <a:schemeClr val="tx1"/>
                </a:solidFill>
                <a:latin typeface="Arial" charset="0"/>
                <a:ea typeface="+mn-ea"/>
                <a:cs typeface="+mn-cs"/>
              </a:rPr>
              <a:t>(1) Southern California State Voluntary Organizations Active in Disasters (SCVOAD) – coordinates with the National VOAD, relevant government agencies such as FEMA’s Voluntary Agency Liaisons and NGOs in the provision of assistance to individuals and families in recovering from a disaster.</a:t>
            </a:r>
          </a:p>
          <a:p>
            <a:r>
              <a:rPr lang="en-US" sz="1200" kern="1200" baseline="0" dirty="0" smtClean="0">
                <a:solidFill>
                  <a:schemeClr val="tx1"/>
                </a:solidFill>
                <a:latin typeface="Arial" charset="0"/>
                <a:ea typeface="+mn-ea"/>
                <a:cs typeface="+mn-cs"/>
              </a:rPr>
              <a:t>(2) American Red Cross (ARC) - provides shelter, food, counseling and disaster planning preparedness, response and recovery activities as well as subject matter experts.</a:t>
            </a:r>
          </a:p>
          <a:p>
            <a:endParaRPr lang="en-US" sz="1200" kern="1200" baseline="0" dirty="0" smtClean="0">
              <a:solidFill>
                <a:schemeClr val="tx1"/>
              </a:solidFill>
              <a:latin typeface="Arial" charset="0"/>
              <a:ea typeface="+mn-ea"/>
              <a:cs typeface="+mn-cs"/>
            </a:endParaRPr>
          </a:p>
          <a:p>
            <a:r>
              <a:rPr lang="en-US" sz="1200" b="1" kern="1200" baseline="0" dirty="0" smtClean="0">
                <a:solidFill>
                  <a:schemeClr val="tx1"/>
                </a:solidFill>
                <a:latin typeface="Arial" charset="0"/>
                <a:ea typeface="+mn-ea"/>
                <a:cs typeface="+mn-cs"/>
              </a:rPr>
              <a:t>PRIVATE SECTOR COORDINATION REQUIREMENTS</a:t>
            </a:r>
          </a:p>
          <a:p>
            <a:r>
              <a:rPr lang="en-US" sz="1200" kern="1200" baseline="0" dirty="0" smtClean="0">
                <a:solidFill>
                  <a:schemeClr val="tx1"/>
                </a:solidFill>
                <a:latin typeface="Arial" charset="0"/>
                <a:ea typeface="+mn-ea"/>
                <a:cs typeface="+mn-cs"/>
              </a:rPr>
              <a:t>Cal EMA has signed Memorandums of Understanding (MOU) with the following: California Grocers Association, Target Corporation, Lowes HIW Inc., Wal-Mart Stores, Inc., and the California Utilities Emergency Association. These relationships will continue to grow as private sector partners participate in exercises and planning.</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7AF2CFD-938A-45D5-BF4B-38EA44A9EF9E}" type="slidenum">
              <a:rPr lang="en-US" smtClean="0"/>
              <a:pPr>
                <a:defRPr/>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spcAft>
                <a:spcPts val="600"/>
              </a:spcAft>
              <a:buFont typeface="Arial" pitchFamily="34" charset="0"/>
              <a:buChar char="•"/>
            </a:pPr>
            <a:r>
              <a:rPr lang="en-US" sz="1800" dirty="0" smtClean="0"/>
              <a:t>2.5 million people will shelter in place and will require food and water</a:t>
            </a:r>
          </a:p>
          <a:p>
            <a:pPr>
              <a:spcBef>
                <a:spcPts val="0"/>
              </a:spcBef>
              <a:spcAft>
                <a:spcPts val="600"/>
              </a:spcAft>
              <a:buFont typeface="Arial" pitchFamily="34" charset="0"/>
              <a:buChar char="•"/>
            </a:pPr>
            <a:r>
              <a:rPr lang="en-US" sz="1800" dirty="0" smtClean="0"/>
              <a:t>One nuclear power site (San Clemente) will shut down</a:t>
            </a:r>
          </a:p>
          <a:p>
            <a:pPr>
              <a:spcBef>
                <a:spcPts val="0"/>
              </a:spcBef>
              <a:spcAft>
                <a:spcPts val="600"/>
              </a:spcAft>
              <a:buFont typeface="Arial" pitchFamily="34" charset="0"/>
              <a:buChar char="•"/>
            </a:pPr>
            <a:r>
              <a:rPr lang="en-US" sz="1800" dirty="0" smtClean="0"/>
              <a:t>Loss of communication, water, electricity, and fuel and supporting infrastructure</a:t>
            </a:r>
          </a:p>
          <a:p>
            <a:pPr>
              <a:spcBef>
                <a:spcPts val="0"/>
              </a:spcBef>
              <a:spcAft>
                <a:spcPts val="600"/>
              </a:spcAft>
              <a:buFont typeface="Arial" pitchFamily="34" charset="0"/>
              <a:buChar char="•"/>
            </a:pPr>
            <a:r>
              <a:rPr lang="en-US" sz="1800" dirty="0" smtClean="0"/>
              <a:t>Three 30-inch natural gas lines will rupture</a:t>
            </a:r>
          </a:p>
          <a:p>
            <a:pPr>
              <a:spcBef>
                <a:spcPts val="0"/>
              </a:spcBef>
              <a:spcAft>
                <a:spcPts val="1200"/>
              </a:spcAft>
              <a:buFont typeface="Arial" pitchFamily="34" charset="0"/>
              <a:buChar char="•"/>
            </a:pPr>
            <a:r>
              <a:rPr lang="en-US" sz="1800" dirty="0" smtClean="0"/>
              <a:t>Significant damage to communication, electrical, fuel and rail lines at Cajon Pass</a:t>
            </a:r>
          </a:p>
          <a:p>
            <a:pPr>
              <a:spcBef>
                <a:spcPts val="0"/>
              </a:spcBef>
              <a:spcAft>
                <a:spcPts val="1200"/>
              </a:spcAft>
              <a:buFont typeface="Arial" pitchFamily="34" charset="0"/>
              <a:buChar char="•"/>
            </a:pPr>
            <a:r>
              <a:rPr lang="en-US" sz="1800" dirty="0" smtClean="0"/>
              <a:t>Utilities will not be restored quickly and there will be long term recovery</a:t>
            </a:r>
          </a:p>
          <a:p>
            <a:pPr>
              <a:spcBef>
                <a:spcPts val="0"/>
              </a:spcBef>
              <a:spcAft>
                <a:spcPts val="1200"/>
              </a:spcAft>
              <a:buFont typeface="Arial" pitchFamily="34" charset="0"/>
              <a:buChar char="•"/>
            </a:pPr>
            <a:endParaRPr lang="en-US" sz="1800" dirty="0" smtClean="0"/>
          </a:p>
          <a:p>
            <a:pPr>
              <a:spcBef>
                <a:spcPts val="0"/>
              </a:spcBef>
              <a:spcAft>
                <a:spcPts val="1200"/>
              </a:spcAft>
              <a:buFont typeface="Arial" pitchFamily="34" charset="0"/>
              <a:buChar char="•"/>
            </a:pPr>
            <a:endParaRPr lang="en-US" sz="1800" dirty="0" smtClean="0"/>
          </a:p>
          <a:p>
            <a:pPr indent="-231775">
              <a:spcBef>
                <a:spcPts val="0"/>
              </a:spcBef>
              <a:spcAft>
                <a:spcPts val="1200"/>
              </a:spcAft>
              <a:buFont typeface="Arial" pitchFamily="34" charset="0"/>
              <a:buChar char="•"/>
            </a:pPr>
            <a:r>
              <a:rPr lang="en-US" sz="1800" dirty="0" smtClean="0"/>
              <a:t>Airport capability in the region is significantly impacted</a:t>
            </a:r>
          </a:p>
          <a:p>
            <a:pPr indent="-231775">
              <a:spcBef>
                <a:spcPts val="0"/>
              </a:spcBef>
              <a:spcAft>
                <a:spcPts val="1200"/>
              </a:spcAft>
              <a:buFont typeface="Arial" pitchFamily="34" charset="0"/>
              <a:buChar char="•"/>
            </a:pPr>
            <a:r>
              <a:rPr lang="en-US" sz="1800" dirty="0" smtClean="0"/>
              <a:t>Loss of Power,  damage to in/egress roads/rail and water debris will render Ports unusable</a:t>
            </a:r>
          </a:p>
          <a:p>
            <a:pPr indent="-231775">
              <a:spcBef>
                <a:spcPts val="0"/>
              </a:spcBef>
              <a:spcAft>
                <a:spcPts val="1200"/>
              </a:spcAft>
              <a:buFont typeface="Arial" pitchFamily="34" charset="0"/>
              <a:buChar char="•"/>
            </a:pPr>
            <a:r>
              <a:rPr lang="en-US" sz="1800" dirty="0" smtClean="0"/>
              <a:t>LA and Long Beach ports are the major ports of supply for the western United States and Hawaii</a:t>
            </a:r>
          </a:p>
          <a:p>
            <a:pPr indent="-231775">
              <a:spcBef>
                <a:spcPts val="0"/>
              </a:spcBef>
              <a:spcAft>
                <a:spcPts val="1200"/>
              </a:spcAft>
              <a:buFont typeface="Arial" pitchFamily="34" charset="0"/>
              <a:buChar char="•"/>
            </a:pPr>
            <a:r>
              <a:rPr lang="en-US" sz="1800" dirty="0" smtClean="0"/>
              <a:t>Restoration of Ports are of National Importance</a:t>
            </a:r>
          </a:p>
          <a:p>
            <a:pPr indent="-231775">
              <a:spcBef>
                <a:spcPts val="0"/>
              </a:spcBef>
              <a:spcAft>
                <a:spcPts val="1200"/>
              </a:spcAft>
              <a:buFont typeface="Arial" pitchFamily="34" charset="0"/>
              <a:buChar char="•"/>
            </a:pPr>
            <a:r>
              <a:rPr lang="en-US" sz="1800" dirty="0" smtClean="0"/>
              <a:t>Railroad lines at 21 locations along the San Andreas fault will be greatly affected</a:t>
            </a:r>
          </a:p>
          <a:p>
            <a:pPr indent="-231775">
              <a:spcBef>
                <a:spcPts val="0"/>
              </a:spcBef>
              <a:spcAft>
                <a:spcPts val="1200"/>
              </a:spcAft>
              <a:buFont typeface="Arial" pitchFamily="34" charset="0"/>
              <a:buChar char="•"/>
            </a:pPr>
            <a:r>
              <a:rPr lang="en-US" sz="1800" dirty="0" smtClean="0"/>
              <a:t>The road network throughout the region is severely impacted</a:t>
            </a:r>
          </a:p>
          <a:p>
            <a:pPr indent="-231775">
              <a:spcBef>
                <a:spcPts val="0"/>
              </a:spcBef>
              <a:spcAft>
                <a:spcPts val="1200"/>
              </a:spcAft>
              <a:buFont typeface="Arial" pitchFamily="34" charset="0"/>
              <a:buChar char="•"/>
            </a:pPr>
            <a:r>
              <a:rPr lang="en-US" sz="1800" dirty="0" smtClean="0"/>
              <a:t>81 million tons of debris will be generated and require removal</a:t>
            </a:r>
          </a:p>
          <a:p>
            <a:pPr indent="-231775">
              <a:spcBef>
                <a:spcPts val="0"/>
              </a:spcBef>
              <a:spcAft>
                <a:spcPts val="1200"/>
              </a:spcAft>
              <a:buFont typeface="Arial" pitchFamily="34" charset="0"/>
              <a:buChar char="•"/>
            </a:pPr>
            <a:r>
              <a:rPr lang="en-US" sz="1800" dirty="0" smtClean="0"/>
              <a:t>Landfills will be over capacity and other debris options are required</a:t>
            </a:r>
          </a:p>
          <a:p>
            <a:pPr indent="-231775">
              <a:spcBef>
                <a:spcPts val="0"/>
              </a:spcBef>
              <a:spcAft>
                <a:spcPts val="600"/>
              </a:spcAft>
              <a:buFont typeface="Arial" pitchFamily="34" charset="0"/>
              <a:buChar char="•"/>
            </a:pPr>
            <a:r>
              <a:rPr lang="en-US" sz="1800" dirty="0" smtClean="0"/>
              <a:t>Sewer pipelines and equipment at water/waste water treatment plants will be damaged</a:t>
            </a:r>
          </a:p>
          <a:p>
            <a:pPr indent="-231775">
              <a:spcBef>
                <a:spcPts val="0"/>
              </a:spcBef>
              <a:spcAft>
                <a:spcPts val="1200"/>
              </a:spcAft>
              <a:buFont typeface="Arial" pitchFamily="34" charset="0"/>
              <a:buChar char="•"/>
            </a:pPr>
            <a:r>
              <a:rPr lang="en-US" sz="1800" dirty="0" smtClean="0"/>
              <a:t>30 dams within ~15 miles of fault could experience damage</a:t>
            </a:r>
          </a:p>
          <a:p>
            <a:pPr indent="-231775">
              <a:spcBef>
                <a:spcPts val="0"/>
              </a:spcBef>
              <a:spcAft>
                <a:spcPts val="1200"/>
              </a:spcAft>
              <a:buFont typeface="Arial" pitchFamily="34" charset="0"/>
              <a:buChar char="•"/>
            </a:pPr>
            <a:r>
              <a:rPr lang="en-US" sz="1800" dirty="0" smtClean="0"/>
              <a:t>Aqueduct and levee  failures will flood neighborhoods and reduces water flow to City of Los Angeles</a:t>
            </a:r>
          </a:p>
          <a:p>
            <a:pPr indent="-231775">
              <a:spcBef>
                <a:spcPts val="0"/>
              </a:spcBef>
              <a:spcAft>
                <a:spcPts val="1200"/>
              </a:spcAft>
              <a:buFont typeface="Arial" pitchFamily="34" charset="0"/>
              <a:buChar char="•"/>
            </a:pPr>
            <a:r>
              <a:rPr lang="en-US" sz="1800" dirty="0" smtClean="0"/>
              <a:t>Aftershocks will continue for months impacting or  undoing response efforts</a:t>
            </a:r>
          </a:p>
          <a:p>
            <a:pPr marL="115882" indent="-57147"/>
            <a:endParaRPr lang="en-US" altLang="en-US" sz="1800"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87247B7-54B0-41F9-B4DF-4DF10A9DD181}"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USACE force deployments as identified in the Southern CA Earthquake Bundled Mission Assignment</a:t>
            </a:r>
          </a:p>
          <a:p>
            <a:r>
              <a:rPr lang="en-US" sz="1200" dirty="0" smtClean="0"/>
              <a:t>Note:  there will be fiscal</a:t>
            </a:r>
            <a:r>
              <a:rPr lang="en-US" sz="1200" baseline="0" dirty="0" smtClean="0"/>
              <a:t> constraint of the bundled PSMA of $129.3M.  The tasking orders of the bundle define the scope of what will be deployed.</a:t>
            </a:r>
          </a:p>
          <a:p>
            <a:endParaRPr lang="en-US" sz="1200" baseline="0" dirty="0" smtClean="0"/>
          </a:p>
          <a:p>
            <a:r>
              <a:rPr lang="en-US" sz="1200" kern="1200" dirty="0" smtClean="0">
                <a:solidFill>
                  <a:schemeClr val="tx1"/>
                </a:solidFill>
                <a:latin typeface="Arial" charset="0"/>
                <a:ea typeface="+mn-ea"/>
                <a:cs typeface="+mn-cs"/>
              </a:rPr>
              <a:t>LEVEL 1 Event Criteria:</a:t>
            </a:r>
          </a:p>
          <a:p>
            <a:pPr>
              <a:buFont typeface="Arial" pitchFamily="34" charset="0"/>
              <a:buChar char="•"/>
            </a:pPr>
            <a:r>
              <a:rPr lang="en-US" sz="1200" kern="1200" dirty="0" smtClean="0">
                <a:solidFill>
                  <a:schemeClr val="tx1"/>
                </a:solidFill>
                <a:latin typeface="Arial" charset="0"/>
                <a:ea typeface="+mn-ea"/>
                <a:cs typeface="+mn-cs"/>
              </a:rPr>
              <a:t>An incident of such magnitude that the available assets that were designed and pin in place for the response are completely overwhelmed or broken at the local, regional, or national level .</a:t>
            </a:r>
          </a:p>
          <a:p>
            <a:pPr>
              <a:buFont typeface="Arial" pitchFamily="34" charset="0"/>
              <a:buChar char="•"/>
            </a:pPr>
            <a:r>
              <a:rPr lang="en-US" sz="1200" kern="1200" dirty="0" smtClean="0">
                <a:solidFill>
                  <a:schemeClr val="tx1"/>
                </a:solidFill>
                <a:latin typeface="Arial" charset="0"/>
                <a:ea typeface="+mn-ea"/>
                <a:cs typeface="+mn-cs"/>
              </a:rPr>
              <a:t>Due to its severity, size, location, actual or potential impact on public health, welfare, and infrastructure, it requires an extreme amount of federal assistance for response and recovery efforts for which the capability to support  do not exist at any level.</a:t>
            </a:r>
          </a:p>
          <a:p>
            <a:pPr>
              <a:buFont typeface="Arial" pitchFamily="34" charset="0"/>
              <a:buChar char="•"/>
            </a:pPr>
            <a:r>
              <a:rPr lang="en-US" sz="1200" kern="1200" dirty="0" smtClean="0">
                <a:solidFill>
                  <a:schemeClr val="tx1"/>
                </a:solidFill>
                <a:latin typeface="Arial" charset="0"/>
                <a:ea typeface="+mn-ea"/>
                <a:cs typeface="+mn-cs"/>
              </a:rPr>
              <a:t>A Level 1 Disaster requires extraordinary coordination among federal, state, tribal, and local entities due to massive levels and breadth of damage, severs impact or multi-state scope.</a:t>
            </a:r>
          </a:p>
          <a:p>
            <a:pPr>
              <a:buFont typeface="Arial" pitchFamily="34" charset="0"/>
              <a:buChar char="•"/>
            </a:pPr>
            <a:r>
              <a:rPr lang="en-US" sz="1200" kern="1200" dirty="0" smtClean="0">
                <a:solidFill>
                  <a:schemeClr val="tx1"/>
                </a:solidFill>
                <a:latin typeface="Arial" charset="0"/>
                <a:ea typeface="+mn-ea"/>
                <a:cs typeface="+mn-cs"/>
              </a:rPr>
              <a:t>Major involvement of FEMA (full activation of RRCC and NRCC), other federal agencies (all ESFs) , and deployment of initial response resources are required to support requirements of the affected State.</a:t>
            </a:r>
          </a:p>
          <a:p>
            <a:pPr>
              <a:buFont typeface="Arial" pitchFamily="34" charset="0"/>
              <a:buChar char="•"/>
            </a:pPr>
            <a:endParaRPr lang="en-US" sz="1200" kern="1200" dirty="0" smtClean="0">
              <a:solidFill>
                <a:schemeClr val="tx1"/>
              </a:solidFill>
              <a:latin typeface="Arial" charset="0"/>
              <a:ea typeface="+mn-ea"/>
              <a:cs typeface="+mn-cs"/>
            </a:endParaRPr>
          </a:p>
          <a:p>
            <a:pPr indent="-231775">
              <a:spcBef>
                <a:spcPts val="600"/>
              </a:spcBef>
              <a:spcAft>
                <a:spcPts val="600"/>
              </a:spcAft>
            </a:pPr>
            <a:r>
              <a:rPr lang="en-US" sz="1200" dirty="0" smtClean="0"/>
              <a:t>National Guard aircraft are available for initial recon of impact area</a:t>
            </a:r>
          </a:p>
          <a:p>
            <a:pPr indent="-231775">
              <a:spcBef>
                <a:spcPts val="600"/>
              </a:spcBef>
              <a:spcAft>
                <a:spcPts val="600"/>
              </a:spcAft>
            </a:pPr>
            <a:r>
              <a:rPr lang="en-US" sz="1200" dirty="0" smtClean="0"/>
              <a:t>NRCC (under Level 1 Response) will immediately execute the Department of Defense (DOD) Southern California Earthquake Bundled Mission Assignment</a:t>
            </a:r>
          </a:p>
          <a:p>
            <a:pPr>
              <a:buFont typeface="Arial" pitchFamily="34" charset="0"/>
              <a:buChar char="•"/>
            </a:pPr>
            <a:endParaRPr lang="en-US"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98B037D-13F9-493A-BC09-2AC3CB36CF98}"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spcAft>
                <a:spcPts val="600"/>
              </a:spcAft>
            </a:pPr>
            <a:endParaRPr lang="en-US" sz="1600" dirty="0" smtClean="0"/>
          </a:p>
        </p:txBody>
      </p:sp>
      <p:sp>
        <p:nvSpPr>
          <p:cNvPr id="4" name="Slide Number Placeholder 3"/>
          <p:cNvSpPr>
            <a:spLocks noGrp="1"/>
          </p:cNvSpPr>
          <p:nvPr>
            <p:ph type="sldNum" sz="quarter" idx="10"/>
          </p:nvPr>
        </p:nvSpPr>
        <p:spPr/>
        <p:txBody>
          <a:bodyPr/>
          <a:lstStyle/>
          <a:p>
            <a:pPr>
              <a:defRPr/>
            </a:pPr>
            <a:fld id="{898B037D-13F9-493A-BC09-2AC3CB36CF98}"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Federal forward elements of the FEMA IMAT, including DOD and selected ESFs establish an</a:t>
            </a:r>
          </a:p>
          <a:p>
            <a:r>
              <a:rPr lang="en-US" sz="1200" kern="1200" baseline="0" dirty="0" smtClean="0">
                <a:solidFill>
                  <a:schemeClr val="tx1"/>
                </a:solidFill>
                <a:latin typeface="Arial" charset="0"/>
                <a:ea typeface="+mn-ea"/>
                <a:cs typeface="+mn-cs"/>
              </a:rPr>
              <a:t>IOF in coordination with the State at the Southern REOC at Los Alamitos or FEMA’s </a:t>
            </a:r>
            <a:r>
              <a:rPr lang="en-US" sz="1200" kern="1200" baseline="0" dirty="0" err="1" smtClean="0">
                <a:solidFill>
                  <a:schemeClr val="tx1"/>
                </a:solidFill>
                <a:latin typeface="Arial" charset="0"/>
                <a:ea typeface="+mn-ea"/>
                <a:cs typeface="+mn-cs"/>
              </a:rPr>
              <a:t>SoCal</a:t>
            </a:r>
            <a:r>
              <a:rPr lang="en-US" sz="1200" kern="1200" baseline="0" dirty="0" smtClean="0">
                <a:solidFill>
                  <a:schemeClr val="tx1"/>
                </a:solidFill>
                <a:latin typeface="Arial" charset="0"/>
                <a:ea typeface="+mn-ea"/>
                <a:cs typeface="+mn-cs"/>
              </a:rPr>
              <a:t> AFO located in Pasadena, CA. Depending o</a:t>
            </a:r>
          </a:p>
          <a:p>
            <a:pPr>
              <a:spcAft>
                <a:spcPts val="1200"/>
              </a:spcAft>
            </a:pPr>
            <a:r>
              <a:rPr lang="en-US" dirty="0" smtClean="0"/>
              <a:t>Locate a JFO site and begins to equip the facility for 5,000 persons.</a:t>
            </a:r>
          </a:p>
          <a:p>
            <a:pPr>
              <a:spcAft>
                <a:spcPts val="1200"/>
              </a:spcAft>
            </a:pPr>
            <a:r>
              <a:rPr lang="en-US" dirty="0" smtClean="0"/>
              <a:t>The SOC transitions to a support role when the UCG moves to the incident area and establishes command presence at the JFO.</a:t>
            </a:r>
          </a:p>
          <a:p>
            <a:pPr>
              <a:spcAft>
                <a:spcPts val="1200"/>
              </a:spcAft>
            </a:pPr>
            <a:r>
              <a:rPr lang="en-US" dirty="0" smtClean="0"/>
              <a:t>The JFO is established and the UCG assumes operational control of the incident</a:t>
            </a:r>
          </a:p>
          <a:p>
            <a:pPr>
              <a:spcAft>
                <a:spcPts val="1200"/>
              </a:spcAft>
            </a:pPr>
            <a:r>
              <a:rPr lang="en-US" dirty="0" smtClean="0"/>
              <a:t>The RRCC and SOC continue operations at Level II should aftershocks disrupt the UCG in the incident area</a:t>
            </a:r>
          </a:p>
          <a:p>
            <a:r>
              <a:rPr lang="en-US" sz="1200" kern="1200" baseline="0" dirty="0" smtClean="0">
                <a:solidFill>
                  <a:schemeClr val="tx1"/>
                </a:solidFill>
                <a:latin typeface="Arial" charset="0"/>
                <a:ea typeface="+mn-ea"/>
                <a:cs typeface="+mn-cs"/>
              </a:rPr>
              <a:t>n survivability, either of these facilities can be used as IOFs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7AF2CFD-938A-45D5-BF4B-38EA44A9EF9E}"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This OPLAN has developed joint private sector and government Task Forces for Water, Port Reconstitution (water, power, staging), and the Cajon Pass and Other Critical Infrastructure (power/fuel/communications, railroads) the Task Forces are activated by the joint State/Federal Operations Section to facilitate triage of critical infrastructure systems.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OPLAN has further established relationships within the private sector to carry out response operations and to set conditions for long-term recovery. The private sector owns and operates the majority of critical infrastructure in the region. Specifically, task forces focusing on stabilizing critical systems impacted have been established. These are: The Cajon Pass and other associated Critical Infrastructure, Water, and Port Reconstitution. The role of the state/federal government is to augment and support private sector response as requested.</a:t>
            </a:r>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7AF2CFD-938A-45D5-BF4B-38EA44A9EF9E}"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5100" indent="-165100">
              <a:spcAft>
                <a:spcPts val="1200"/>
              </a:spcAft>
              <a:tabLst>
                <a:tab pos="225425" algn="l"/>
              </a:tabLst>
            </a:pPr>
            <a:r>
              <a:rPr lang="en-US" sz="1200" dirty="0" smtClean="0"/>
              <a:t>Mission: Ensure functionality of the Ports of Los Angeles and Long Beach following a catastrophic earthquake in order to ensure short term and long term recovery for the LA Region and United States.</a:t>
            </a:r>
          </a:p>
          <a:p>
            <a:pPr marL="165100" indent="-165100">
              <a:spcAft>
                <a:spcPts val="1200"/>
              </a:spcAft>
              <a:tabLst>
                <a:tab pos="225425" algn="l"/>
              </a:tabLst>
            </a:pPr>
            <a:r>
              <a:rPr lang="en-US" sz="1200" dirty="0" smtClean="0"/>
              <a:t>End State: Restoration of normal port operations for Los Angeles and Long Beach ports with both ports supporting emergency response and commercial operations.</a:t>
            </a:r>
          </a:p>
          <a:p>
            <a:pPr marL="165100" indent="-165100">
              <a:tabLst>
                <a:tab pos="225425" algn="l"/>
              </a:tabLst>
            </a:pPr>
            <a:r>
              <a:rPr lang="en-US" sz="1200" dirty="0" smtClean="0"/>
              <a:t>Critical Utilities Restoration:  Ships can provide power but must be wired into the port grid by the USACE</a:t>
            </a:r>
          </a:p>
          <a:p>
            <a:pPr marL="165100" indent="-165100">
              <a:tabLst>
                <a:tab pos="225425" algn="l"/>
              </a:tabLst>
            </a:pPr>
            <a:r>
              <a:rPr lang="en-US" sz="1200" dirty="0" smtClean="0"/>
              <a:t>The cranes at the ports require 4160 volts and a minimum of 1 MW of power. USACE is conducting ongoing assessments of the port electrical infrastructure to expedite the implementation of temporary emergency power.</a:t>
            </a:r>
          </a:p>
          <a:p>
            <a:pPr marL="165100" indent="-165100">
              <a:tabLst>
                <a:tab pos="225425" algn="l"/>
              </a:tabLst>
            </a:pPr>
            <a:endParaRPr lang="en-US" sz="1200"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7AF2CFD-938A-45D5-BF4B-38EA44A9EF9E}"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6. USCG Completes the following tasks: • With the USACE, develop and communicate port-specific recovery</a:t>
            </a:r>
          </a:p>
          <a:p>
            <a:r>
              <a:rPr lang="en-US" sz="1200" kern="1200" baseline="0" dirty="0" smtClean="0">
                <a:solidFill>
                  <a:schemeClr val="tx1"/>
                </a:solidFill>
                <a:latin typeface="Arial" charset="0"/>
                <a:ea typeface="+mn-ea"/>
                <a:cs typeface="+mn-cs"/>
              </a:rPr>
              <a:t>Caltrans completes the following tasks:• USACE: support the reroute and step down bulk petroleum conveyance directly to loading racks from ships. </a:t>
            </a:r>
            <a:r>
              <a:rPr lang="en-US" sz="1200" kern="1200" baseline="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USACE: begin route clearance and bridge repair operations </a:t>
            </a:r>
            <a:r>
              <a:rPr lang="en-US" sz="1200" kern="1200" baseline="0" smtClean="0">
                <a:solidFill>
                  <a:schemeClr val="tx1"/>
                </a:solidFill>
                <a:latin typeface="Arial" charset="0"/>
                <a:ea typeface="+mn-ea"/>
                <a:cs typeface="+mn-cs"/>
              </a:rPr>
              <a:t>including key routes </a:t>
            </a:r>
            <a:r>
              <a:rPr lang="en-US" sz="1200" kern="1200" baseline="0" dirty="0" smtClean="0">
                <a:solidFill>
                  <a:schemeClr val="tx1"/>
                </a:solidFill>
                <a:latin typeface="Arial" charset="0"/>
                <a:ea typeface="+mn-ea"/>
                <a:cs typeface="+mn-cs"/>
              </a:rPr>
              <a:t>outwards from ports.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7AF2CFD-938A-45D5-BF4B-38EA44A9EF9E}"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23F5FE2-007C-4ACA-AF6D-D9FBCC901AD6}"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95E0DF-8E00-469C-95F2-5A51BEB20737}"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764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0769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3F59B42-D232-4EE2-A7A4-111B6272371E}"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pic>
        <p:nvPicPr>
          <p:cNvPr id="2" name="Picture 7" descr="senior_executive_service_seal_n10261.gif"/>
          <p:cNvPicPr>
            <a:picLocks noChangeAspect="1"/>
          </p:cNvPicPr>
          <p:nvPr userDrawn="1"/>
        </p:nvPicPr>
        <p:blipFill>
          <a:blip r:embed="rId2" cstate="print"/>
          <a:srcRect/>
          <a:stretch>
            <a:fillRect/>
          </a:stretch>
        </p:blipFill>
        <p:spPr bwMode="auto">
          <a:xfrm>
            <a:off x="8026400" y="350838"/>
            <a:ext cx="990600" cy="989012"/>
          </a:xfrm>
          <a:prstGeom prst="rect">
            <a:avLst/>
          </a:prstGeom>
          <a:noFill/>
          <a:ln w="9525">
            <a:noFill/>
            <a:miter lim="800000"/>
            <a:headEnd/>
            <a:tailEnd/>
          </a:ln>
        </p:spPr>
      </p:pic>
      <p:cxnSp>
        <p:nvCxnSpPr>
          <p:cNvPr id="3" name="Straight Connector 2"/>
          <p:cNvCxnSpPr/>
          <p:nvPr userDrawn="1"/>
        </p:nvCxnSpPr>
        <p:spPr>
          <a:xfrm>
            <a:off x="1238250" y="922338"/>
            <a:ext cx="6657975" cy="0"/>
          </a:xfrm>
          <a:prstGeom prst="line">
            <a:avLst/>
          </a:prstGeom>
          <a:ln w="44450" cmpd="sng">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238250" y="998538"/>
            <a:ext cx="6657975" cy="0"/>
          </a:xfrm>
          <a:prstGeom prst="line">
            <a:avLst/>
          </a:prstGeom>
          <a:ln w="44450"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31"/>
          <p:cNvGrpSpPr>
            <a:grpSpLocks/>
          </p:cNvGrpSpPr>
          <p:nvPr userDrawn="1"/>
        </p:nvGrpSpPr>
        <p:grpSpPr bwMode="auto">
          <a:xfrm>
            <a:off x="152400" y="5562600"/>
            <a:ext cx="2971800" cy="1196975"/>
            <a:chOff x="152400" y="5638800"/>
            <a:chExt cx="2971800" cy="1197352"/>
          </a:xfrm>
        </p:grpSpPr>
        <p:sp>
          <p:nvSpPr>
            <p:cNvPr id="6" name="Text Box 9"/>
            <p:cNvSpPr txBox="1">
              <a:spLocks noChangeArrowheads="1"/>
            </p:cNvSpPr>
            <p:nvPr/>
          </p:nvSpPr>
          <p:spPr bwMode="auto">
            <a:xfrm>
              <a:off x="152400" y="6248592"/>
              <a:ext cx="2971800" cy="33824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600" b="1" dirty="0">
                  <a:solidFill>
                    <a:srgbClr val="000000"/>
                  </a:solidFill>
                  <a:latin typeface="Arial"/>
                  <a:cs typeface="+mn-cs"/>
                </a:rPr>
                <a:t>US Army Corps of Engineers</a:t>
              </a:r>
            </a:p>
          </p:txBody>
        </p:sp>
        <p:pic>
          <p:nvPicPr>
            <p:cNvPr id="7" name="Picture 12" descr="USACE_castle logo_vectorized.png"/>
            <p:cNvPicPr>
              <a:picLocks noChangeAspect="1"/>
            </p:cNvPicPr>
            <p:nvPr userDrawn="1"/>
          </p:nvPicPr>
          <p:blipFill>
            <a:blip r:embed="rId3" cstate="print"/>
            <a:srcRect/>
            <a:stretch>
              <a:fillRect/>
            </a:stretch>
          </p:blipFill>
          <p:spPr bwMode="auto">
            <a:xfrm>
              <a:off x="228600" y="5638800"/>
              <a:ext cx="990600" cy="677594"/>
            </a:xfrm>
            <a:prstGeom prst="rect">
              <a:avLst/>
            </a:prstGeom>
            <a:noFill/>
            <a:ln w="9525">
              <a:noFill/>
              <a:miter lim="800000"/>
              <a:headEnd/>
              <a:tailEnd/>
            </a:ln>
          </p:spPr>
        </p:pic>
        <p:sp>
          <p:nvSpPr>
            <p:cNvPr id="8" name="TextBox 7"/>
            <p:cNvSpPr txBox="1"/>
            <p:nvPr userDrawn="1"/>
          </p:nvSpPr>
          <p:spPr>
            <a:xfrm>
              <a:off x="152400" y="6528080"/>
              <a:ext cx="1935163" cy="308072"/>
            </a:xfrm>
            <a:prstGeom prst="rect">
              <a:avLst/>
            </a:prstGeom>
            <a:noFill/>
          </p:spPr>
          <p:txBody>
            <a:bodyPr wrap="none">
              <a:spAutoFit/>
            </a:bodyPr>
            <a:lstStyle/>
            <a:p>
              <a:pPr fontAlgn="auto">
                <a:spcBef>
                  <a:spcPts val="0"/>
                </a:spcBef>
                <a:spcAft>
                  <a:spcPts val="0"/>
                </a:spcAft>
                <a:defRPr/>
              </a:pPr>
              <a:r>
                <a:rPr lang="en-US" sz="1400" b="1" dirty="0">
                  <a:solidFill>
                    <a:srgbClr val="000000"/>
                  </a:solidFill>
                  <a:latin typeface="Arial"/>
                  <a:cs typeface="+mn-cs"/>
                </a:rPr>
                <a:t>BUILDING STRONG</a:t>
              </a:r>
              <a:r>
                <a:rPr lang="en-US" sz="700" b="1" dirty="0">
                  <a:solidFill>
                    <a:srgbClr val="000000"/>
                  </a:solidFill>
                  <a:latin typeface="Arial"/>
                  <a:cs typeface="+mn-cs"/>
                </a:rPr>
                <a:t>®</a:t>
              </a:r>
              <a:endParaRPr lang="en-US" b="1" spc="-100" dirty="0">
                <a:solidFill>
                  <a:srgbClr val="000000"/>
                </a:solidFill>
                <a:latin typeface="Arial"/>
                <a:cs typeface="+mn-cs"/>
              </a:endParaRPr>
            </a:p>
          </p:txBody>
        </p:sp>
      </p:grpSp>
      <p:pic>
        <p:nvPicPr>
          <p:cNvPr id="9" name="Picture 14" descr="120119-A-RC072-003-SPD-seal-bridge-side-2012Jan-v001.jpg"/>
          <p:cNvPicPr>
            <a:picLocks noChangeAspect="1"/>
          </p:cNvPicPr>
          <p:nvPr userDrawn="1"/>
        </p:nvPicPr>
        <p:blipFill>
          <a:blip r:embed="rId4" cstate="print">
            <a:clrChange>
              <a:clrFrom>
                <a:srgbClr val="FFFFFF"/>
              </a:clrFrom>
              <a:clrTo>
                <a:srgbClr val="FFFFFF">
                  <a:alpha val="0"/>
                </a:srgbClr>
              </a:clrTo>
            </a:clrChange>
          </a:blip>
          <a:srcRect/>
          <a:stretch>
            <a:fillRect/>
          </a:stretch>
        </p:blipFill>
        <p:spPr bwMode="auto">
          <a:xfrm>
            <a:off x="130175" y="344488"/>
            <a:ext cx="996950" cy="998537"/>
          </a:xfrm>
          <a:prstGeom prst="rect">
            <a:avLst/>
          </a:prstGeom>
          <a:noFill/>
          <a:ln w="9525">
            <a:noFill/>
            <a:miter lim="800000"/>
            <a:headEnd/>
            <a:tailEnd/>
          </a:ln>
        </p:spPr>
      </p:pic>
      <p:sp>
        <p:nvSpPr>
          <p:cNvPr id="10" name="Rectangle 6"/>
          <p:cNvSpPr>
            <a:spLocks noGrp="1" noChangeArrowheads="1"/>
          </p:cNvSpPr>
          <p:nvPr>
            <p:ph type="sldNum" sz="quarter" idx="10"/>
          </p:nvPr>
        </p:nvSpPr>
        <p:spPr>
          <a:xfrm>
            <a:off x="8572500" y="6381750"/>
            <a:ext cx="571500" cy="476250"/>
          </a:xfrm>
        </p:spPr>
        <p:txBody>
          <a:bodyPr/>
          <a:lstStyle>
            <a:lvl1pPr>
              <a:defRPr/>
            </a:lvl1pPr>
          </a:lstStyle>
          <a:p>
            <a:pPr>
              <a:defRPr/>
            </a:pPr>
            <a:fld id="{F067369E-6FB3-4387-97C7-DB5C1DF77852}"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1C5BE0-80B5-463F-9445-41DEBFAA937A}"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cstate="print"/>
          <a:srcRect/>
          <a:stretch>
            <a:fillRect/>
          </a:stretch>
        </p:blipFill>
        <p:spPr bwMode="auto">
          <a:xfrm>
            <a:off x="3009900" y="6586538"/>
            <a:ext cx="6134100" cy="271462"/>
          </a:xfrm>
          <a:prstGeom prst="rect">
            <a:avLst/>
          </a:prstGeom>
          <a:noFill/>
          <a:ln w="9525">
            <a:noFill/>
            <a:miter lim="800000"/>
            <a:headEnd/>
            <a:tailEnd/>
          </a:ln>
        </p:spPr>
      </p:pic>
      <p:sp>
        <p:nvSpPr>
          <p:cNvPr id="2" name="Title 1"/>
          <p:cNvSpPr>
            <a:spLocks noGrp="1"/>
          </p:cNvSpPr>
          <p:nvPr>
            <p:ph type="ctrTitle"/>
          </p:nvPr>
        </p:nvSpPr>
        <p:spPr>
          <a:xfrm>
            <a:off x="152400" y="152401"/>
            <a:ext cx="7772400" cy="838200"/>
          </a:xfrm>
          <a:prstGeom prst="rect">
            <a:avLst/>
          </a:prstGeo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1143000"/>
            <a:ext cx="6400800" cy="685800"/>
          </a:xfrm>
          <a:prstGeom prst="rect">
            <a:avLst/>
          </a:prstGeom>
        </p:spPr>
        <p:txBody>
          <a:bodyPr/>
          <a:lstStyle>
            <a:lvl1pPr marL="0" indent="0" algn="l">
              <a:buNone/>
              <a:defRPr b="1">
                <a:solidFill>
                  <a:srgbClr val="FF0000"/>
                </a:solidFill>
                <a:effectLst>
                  <a:outerShdw blurRad="38100" dist="38100" dir="2700000" algn="tl">
                    <a:srgbClr val="000000">
                      <a:alpha val="43137"/>
                    </a:srgbClr>
                  </a:outerShdw>
                </a:effectLst>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229600" cy="1143000"/>
          </a:xfrm>
          <a:prstGeom prst="rect">
            <a:avLst/>
          </a:prstGeom>
        </p:spPr>
        <p:txBody>
          <a:bodyPr/>
          <a:lstStyle/>
          <a:p>
            <a:r>
              <a:rPr lang="en-US" smtClean="0"/>
              <a:t>Click to edit Master title style</a:t>
            </a:r>
            <a:endParaRPr lang="en-US"/>
          </a:p>
        </p:txBody>
      </p:sp>
      <p:sp>
        <p:nvSpPr>
          <p:cNvPr id="4" name="Rectangle 6"/>
          <p:cNvSpPr>
            <a:spLocks noGrp="1" noChangeArrowheads="1"/>
          </p:cNvSpPr>
          <p:nvPr>
            <p:ph type="sldNum" sz="quarter" idx="10"/>
          </p:nvPr>
        </p:nvSpPr>
        <p:spPr>
          <a:xfrm>
            <a:off x="3505200" y="6381750"/>
            <a:ext cx="2133600" cy="476250"/>
          </a:xfrm>
          <a:prstGeom prst="rect">
            <a:avLst/>
          </a:prstGeom>
        </p:spPr>
        <p:txBody>
          <a:bodyPr/>
          <a:lstStyle>
            <a:lvl1pPr>
              <a:defRPr>
                <a:latin typeface="Arial" charset="0"/>
                <a:cs typeface="Arial" charset="0"/>
              </a:defRPr>
            </a:lvl1pPr>
          </a:lstStyle>
          <a:p>
            <a:pPr>
              <a:defRPr/>
            </a:pPr>
            <a:fld id="{F56430EE-4396-4B5D-85C6-EDC819C753B0}"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3657600" y="6381750"/>
            <a:ext cx="2133600" cy="476250"/>
          </a:xfrm>
          <a:prstGeom prst="rect">
            <a:avLst/>
          </a:prstGeom>
        </p:spPr>
        <p:txBody>
          <a:bodyPr/>
          <a:lstStyle>
            <a:lvl1pPr>
              <a:defRPr/>
            </a:lvl1pPr>
          </a:lstStyle>
          <a:p>
            <a:pPr>
              <a:defRPr/>
            </a:pPr>
            <a:fld id="{5F1CCDD9-21B8-4F82-98AC-2019612B5E8E}"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0620C5E8-4C91-427B-8675-55D5A488DB7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7925C92-4737-48FC-934E-4010136BBC7F}"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FF8A708-C808-447C-B34A-5B5E3B6AD2B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46D41027-3C3E-48CB-A79F-E1A0FDFE5FF0}"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B5F41236-05E9-4575-A055-202D3321E2EF}"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B2C3E99-709A-4DF7-89BA-63069E6BE2A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381000" y="6381750"/>
            <a:ext cx="457200" cy="476250"/>
          </a:xfrm>
        </p:spPr>
        <p:txBody>
          <a:bodyPr/>
          <a:lstStyle>
            <a:lvl1pPr>
              <a:defRPr/>
            </a:lvl1pPr>
          </a:lstStyle>
          <a:p>
            <a:pPr>
              <a:defRPr/>
            </a:pPr>
            <a:fld id="{A46C4480-9C8A-4520-A985-0A46B1EF9D23}"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865DCE0-06CE-413A-B7D2-800326FD1E19}"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image" Target="../media/image7.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92875" y="0"/>
            <a:ext cx="8229600" cy="8312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3075" name="Rectangle 3"/>
          <p:cNvSpPr>
            <a:spLocks noGrp="1" noChangeArrowheads="1"/>
          </p:cNvSpPr>
          <p:nvPr>
            <p:ph type="body" idx="1"/>
          </p:nvPr>
        </p:nvSpPr>
        <p:spPr bwMode="auto">
          <a:xfrm>
            <a:off x="457200" y="13716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3078" name="Rectangle 6"/>
          <p:cNvSpPr>
            <a:spLocks noGrp="1" noChangeArrowheads="1"/>
          </p:cNvSpPr>
          <p:nvPr>
            <p:ph type="sldNum" sz="quarter" idx="4"/>
          </p:nvPr>
        </p:nvSpPr>
        <p:spPr bwMode="auto">
          <a:xfrm>
            <a:off x="3505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fld id="{41CB63B0-9A22-4376-B0C6-F24E1E193E1A}" type="slidenum">
              <a:rPr lang="en-US"/>
              <a:pPr>
                <a:defRPr/>
              </a:pPr>
              <a:t>‹#›</a:t>
            </a:fld>
            <a:endParaRPr lang="en-US"/>
          </a:p>
        </p:txBody>
      </p:sp>
      <p:pic>
        <p:nvPicPr>
          <p:cNvPr id="3077" name="Picture 8" descr="USACE_logo"/>
          <p:cNvPicPr>
            <a:picLocks noChangeAspect="1" noChangeArrowheads="1"/>
          </p:cNvPicPr>
          <p:nvPr/>
        </p:nvPicPr>
        <p:blipFill>
          <a:blip r:embed="rId16"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a:latin typeface="Arial" charset="0"/>
                <a:cs typeface="+mn-cs"/>
              </a:rPr>
              <a:t>BUILDING STRONG</a:t>
            </a:r>
            <a:r>
              <a:rPr lang="en-US" sz="1400" b="1" baseline="-25000">
                <a:latin typeface="Arial" charset="0"/>
                <a:cs typeface="+mn-cs"/>
              </a:rPr>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5450" r:id="rId1"/>
    <p:sldLayoutId id="2147485460" r:id="rId2"/>
    <p:sldLayoutId id="2147485451" r:id="rId3"/>
    <p:sldLayoutId id="2147485452" r:id="rId4"/>
    <p:sldLayoutId id="2147485453" r:id="rId5"/>
    <p:sldLayoutId id="2147485461" r:id="rId6"/>
    <p:sldLayoutId id="2147485454" r:id="rId7"/>
    <p:sldLayoutId id="2147485462" r:id="rId8"/>
    <p:sldLayoutId id="2147485455" r:id="rId9"/>
    <p:sldLayoutId id="2147485456" r:id="rId10"/>
    <p:sldLayoutId id="2147485457" r:id="rId11"/>
    <p:sldLayoutId id="2147485463" r:id="rId12"/>
    <p:sldLayoutId id="2147485473" r:id="rId13"/>
  </p:sldLayoutIdLst>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pitchFamily="34" charset="0"/>
        <a:defRPr>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screen">
            <a:lum/>
          </a:blip>
          <a:srcRect/>
          <a:stretch>
            <a:fillRect l="-5000" r="-5000"/>
          </a:stretch>
        </a:blipFill>
        <a:effectLst/>
      </p:bgPr>
    </p:bg>
    <p:spTree>
      <p:nvGrpSpPr>
        <p:cNvPr id="1" name=""/>
        <p:cNvGrpSpPr/>
        <p:nvPr/>
      </p:nvGrpSpPr>
      <p:grpSpPr>
        <a:xfrm>
          <a:off x="0" y="0"/>
          <a:ext cx="0" cy="0"/>
          <a:chOff x="0" y="0"/>
          <a:chExt cx="0" cy="0"/>
        </a:xfrm>
      </p:grpSpPr>
      <p:pic>
        <p:nvPicPr>
          <p:cNvPr id="4098" name="Picture 6" descr="SPD Branding half sheet optimized.jpg"/>
          <p:cNvPicPr>
            <a:picLocks noChangeAspect="1"/>
          </p:cNvPicPr>
          <p:nvPr userDrawn="1"/>
        </p:nvPicPr>
        <p:blipFill>
          <a:blip r:embed="rId7" cstate="print"/>
          <a:srcRect l="13725"/>
          <a:stretch>
            <a:fillRect/>
          </a:stretch>
        </p:blipFill>
        <p:spPr bwMode="auto">
          <a:xfrm>
            <a:off x="0" y="0"/>
            <a:ext cx="9144000" cy="6858000"/>
          </a:xfrm>
          <a:prstGeom prst="rect">
            <a:avLst/>
          </a:prstGeom>
          <a:noFill/>
          <a:ln w="9525">
            <a:noFill/>
            <a:miter lim="800000"/>
            <a:headEnd/>
            <a:tailEnd/>
          </a:ln>
        </p:spPr>
      </p:pic>
      <p:sp>
        <p:nvSpPr>
          <p:cNvPr id="1033" name="Text Box 9"/>
          <p:cNvSpPr txBox="1">
            <a:spLocks noChangeArrowheads="1"/>
          </p:cNvSpPr>
          <p:nvPr/>
        </p:nvSpPr>
        <p:spPr bwMode="auto">
          <a:xfrm>
            <a:off x="152400" y="6248400"/>
            <a:ext cx="2971800" cy="338138"/>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600" b="1" dirty="0">
                <a:solidFill>
                  <a:srgbClr val="000000"/>
                </a:solidFill>
                <a:latin typeface="Arial"/>
                <a:cs typeface="+mn-cs"/>
              </a:rPr>
              <a:t>US Army Corps of Engineers</a:t>
            </a:r>
          </a:p>
        </p:txBody>
      </p:sp>
      <p:pic>
        <p:nvPicPr>
          <p:cNvPr id="4100" name="Picture 12" descr="USACE_castle logo_vectorized.png"/>
          <p:cNvPicPr>
            <a:picLocks noChangeAspect="1"/>
          </p:cNvPicPr>
          <p:nvPr userDrawn="1"/>
        </p:nvPicPr>
        <p:blipFill>
          <a:blip r:embed="rId8" cstate="print"/>
          <a:srcRect/>
          <a:stretch>
            <a:fillRect/>
          </a:stretch>
        </p:blipFill>
        <p:spPr bwMode="auto">
          <a:xfrm>
            <a:off x="228600" y="5638800"/>
            <a:ext cx="990600" cy="677863"/>
          </a:xfrm>
          <a:prstGeom prst="rect">
            <a:avLst/>
          </a:prstGeom>
          <a:noFill/>
          <a:ln w="9525">
            <a:noFill/>
            <a:miter lim="800000"/>
            <a:headEnd/>
            <a:tailEnd/>
          </a:ln>
        </p:spPr>
      </p:pic>
      <p:sp>
        <p:nvSpPr>
          <p:cNvPr id="8" name="TextBox 7"/>
          <p:cNvSpPr txBox="1"/>
          <p:nvPr userDrawn="1"/>
        </p:nvSpPr>
        <p:spPr>
          <a:xfrm>
            <a:off x="152400" y="6527800"/>
            <a:ext cx="1935163" cy="307975"/>
          </a:xfrm>
          <a:prstGeom prst="rect">
            <a:avLst/>
          </a:prstGeom>
          <a:noFill/>
        </p:spPr>
        <p:txBody>
          <a:bodyPr wrap="none">
            <a:spAutoFit/>
          </a:bodyPr>
          <a:lstStyle/>
          <a:p>
            <a:pPr fontAlgn="auto">
              <a:spcBef>
                <a:spcPts val="0"/>
              </a:spcBef>
              <a:spcAft>
                <a:spcPts val="0"/>
              </a:spcAft>
              <a:defRPr/>
            </a:pPr>
            <a:r>
              <a:rPr lang="en-US" sz="1400" b="1" dirty="0">
                <a:solidFill>
                  <a:srgbClr val="000000"/>
                </a:solidFill>
                <a:latin typeface="Arial"/>
                <a:cs typeface="+mn-cs"/>
              </a:rPr>
              <a:t>BUILDING STRONG</a:t>
            </a:r>
            <a:r>
              <a:rPr lang="en-US" sz="700" b="1" dirty="0">
                <a:solidFill>
                  <a:srgbClr val="000000"/>
                </a:solidFill>
                <a:latin typeface="Arial"/>
                <a:cs typeface="+mn-cs"/>
              </a:rPr>
              <a:t>®</a:t>
            </a:r>
            <a:endParaRPr lang="en-US" b="1" spc="-100" dirty="0">
              <a:solidFill>
                <a:srgbClr val="000000"/>
              </a:solidFill>
              <a:latin typeface="Arial"/>
              <a:cs typeface="+mn-cs"/>
            </a:endParaRPr>
          </a:p>
        </p:txBody>
      </p:sp>
    </p:spTree>
  </p:cSld>
  <p:clrMap bg1="lt1" tx1="dk1" bg2="lt2" tx2="dk2" accent1="accent1" accent2="accent2" accent3="accent3" accent4="accent4" accent5="accent5" accent6="accent6" hlink="hlink" folHlink="folHlink"/>
  <p:sldLayoutIdLst>
    <p:sldLayoutId id="2147485468" r:id="rId1"/>
    <p:sldLayoutId id="2147485470" r:id="rId2"/>
    <p:sldLayoutId id="2147485471" r:id="rId3"/>
    <p:sldLayoutId id="2147485472" r:id="rId4"/>
  </p:sldLayoutIdLst>
  <p:transition/>
  <p:hf hdr="0"/>
  <p:txStyles>
    <p:titleStyle>
      <a:lvl1pPr algn="l" rtl="0" eaLnBrk="0" fontAlgn="base" hangingPunct="0">
        <a:spcBef>
          <a:spcPct val="0"/>
        </a:spcBef>
        <a:spcAft>
          <a:spcPct val="0"/>
        </a:spcAft>
        <a:defRPr sz="3200" b="1" i="1">
          <a:solidFill>
            <a:schemeClr val="tx2"/>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200" b="1" i="1">
          <a:solidFill>
            <a:schemeClr val="tx2"/>
          </a:solidFill>
          <a:latin typeface="Arial" charset="0"/>
        </a:defRPr>
      </a:lvl2pPr>
      <a:lvl3pPr algn="l" rtl="0" eaLnBrk="0" fontAlgn="base" hangingPunct="0">
        <a:spcBef>
          <a:spcPct val="0"/>
        </a:spcBef>
        <a:spcAft>
          <a:spcPct val="0"/>
        </a:spcAft>
        <a:defRPr sz="3200" b="1" i="1">
          <a:solidFill>
            <a:schemeClr val="tx2"/>
          </a:solidFill>
          <a:latin typeface="Arial" charset="0"/>
        </a:defRPr>
      </a:lvl3pPr>
      <a:lvl4pPr algn="l" rtl="0" eaLnBrk="0" fontAlgn="base" hangingPunct="0">
        <a:spcBef>
          <a:spcPct val="0"/>
        </a:spcBef>
        <a:spcAft>
          <a:spcPct val="0"/>
        </a:spcAft>
        <a:defRPr sz="3200" b="1" i="1">
          <a:solidFill>
            <a:schemeClr val="tx2"/>
          </a:solidFill>
          <a:latin typeface="Arial" charset="0"/>
        </a:defRPr>
      </a:lvl4pPr>
      <a:lvl5pPr algn="l" rtl="0" eaLnBrk="0" fontAlgn="base" hangingPunct="0">
        <a:spcBef>
          <a:spcPct val="0"/>
        </a:spcBef>
        <a:spcAft>
          <a:spcPct val="0"/>
        </a:spcAft>
        <a:defRPr sz="3200" b="1" i="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D:\SoCal\ShakeOut_LosAngeles.m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470650" y="3136900"/>
            <a:ext cx="2222500" cy="22336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7412" name="Picture 3" descr="N:\RB\PAO\Graphics\logos and shields\SPD-seal-map-side-2012Jan-v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88100" y="3057525"/>
            <a:ext cx="2408238" cy="2408238"/>
          </a:xfrm>
          <a:prstGeom prst="rect">
            <a:avLst/>
          </a:prstGeom>
          <a:noFill/>
          <a:ln w="9525">
            <a:noFill/>
            <a:miter lim="800000"/>
            <a:headEnd/>
            <a:tailEnd/>
          </a:ln>
        </p:spPr>
      </p:pic>
      <p:sp>
        <p:nvSpPr>
          <p:cNvPr id="9" name="Title 6"/>
          <p:cNvSpPr>
            <a:spLocks noGrp="1"/>
          </p:cNvSpPr>
          <p:nvPr>
            <p:ph type="ctrTitle"/>
          </p:nvPr>
        </p:nvSpPr>
        <p:spPr>
          <a:xfrm>
            <a:off x="152400" y="152400"/>
            <a:ext cx="7772400" cy="1219199"/>
          </a:xfrm>
        </p:spPr>
        <p:txBody>
          <a:bodyPr/>
          <a:lstStyle/>
          <a:p>
            <a:r>
              <a:rPr lang="en-US" sz="3600" dirty="0" smtClean="0">
                <a:effectLst>
                  <a:outerShdw blurRad="38100" dist="38100" dir="2700000" algn="tl">
                    <a:srgbClr val="C0C0C0"/>
                  </a:outerShdw>
                </a:effectLst>
              </a:rPr>
              <a:t>South Pacific Division </a:t>
            </a:r>
            <a:r>
              <a:rPr lang="en-US" dirty="0" smtClean="0">
                <a:effectLst>
                  <a:outerShdw blurRad="38100" dist="38100" dir="2700000" algn="tl">
                    <a:srgbClr val="C0C0C0"/>
                  </a:outerShdw>
                </a:effectLst>
              </a:rPr>
              <a:t/>
            </a:r>
            <a:br>
              <a:rPr lang="en-US" dirty="0" smtClean="0">
                <a:effectLst>
                  <a:outerShdw blurRad="38100" dist="38100" dir="2700000" algn="tl">
                    <a:srgbClr val="C0C0C0"/>
                  </a:outerShdw>
                </a:effectLst>
              </a:rPr>
            </a:br>
            <a:r>
              <a:rPr lang="en-US" dirty="0" smtClean="0"/>
              <a:t/>
            </a:r>
            <a:br>
              <a:rPr lang="en-US" dirty="0" smtClean="0"/>
            </a:br>
            <a:endParaRPr lang="en-US" dirty="0"/>
          </a:p>
        </p:txBody>
      </p:sp>
      <p:sp>
        <p:nvSpPr>
          <p:cNvPr id="11" name="Text Box 4"/>
          <p:cNvSpPr txBox="1">
            <a:spLocks noChangeArrowheads="1"/>
          </p:cNvSpPr>
          <p:nvPr/>
        </p:nvSpPr>
        <p:spPr bwMode="auto">
          <a:xfrm>
            <a:off x="228599" y="2013228"/>
            <a:ext cx="5234050" cy="1754326"/>
          </a:xfrm>
          <a:prstGeom prst="rect">
            <a:avLst/>
          </a:prstGeom>
          <a:noFill/>
          <a:ln w="9525">
            <a:noFill/>
            <a:miter lim="800000"/>
            <a:headEnd/>
            <a:tailEnd/>
          </a:ln>
          <a:effectLst/>
        </p:spPr>
        <p:txBody>
          <a:bodyPr wrap="square">
            <a:spAutoFit/>
          </a:bodyPr>
          <a:lstStyle/>
          <a:p>
            <a:pPr>
              <a:defRPr/>
            </a:pPr>
            <a:r>
              <a:rPr lang="en-US" sz="2000" b="1" dirty="0" smtClean="0"/>
              <a:t>Amy Aton</a:t>
            </a:r>
          </a:p>
          <a:p>
            <a:pPr>
              <a:defRPr/>
            </a:pPr>
            <a:r>
              <a:rPr lang="en-US" sz="2000" b="1" dirty="0" smtClean="0"/>
              <a:t>Readiness and Contingency Operations</a:t>
            </a:r>
          </a:p>
          <a:p>
            <a:pPr>
              <a:defRPr/>
            </a:pPr>
            <a:r>
              <a:rPr lang="en-US" sz="2000" b="1" dirty="0" smtClean="0"/>
              <a:t>South Pacific Division</a:t>
            </a:r>
            <a:r>
              <a:rPr lang="en-US" sz="1400" b="1" dirty="0" smtClean="0">
                <a:effectLst>
                  <a:outerShdw blurRad="38100" dist="38100" dir="2700000" algn="tl">
                    <a:srgbClr val="000000">
                      <a:alpha val="43137"/>
                    </a:srgbClr>
                  </a:outerShdw>
                </a:effectLst>
              </a:rPr>
              <a:t/>
            </a:r>
            <a:br>
              <a:rPr lang="en-US" sz="1400" b="1" dirty="0" smtClean="0">
                <a:effectLst>
                  <a:outerShdw blurRad="38100" dist="38100" dir="2700000" algn="tl">
                    <a:srgbClr val="000000">
                      <a:alpha val="43137"/>
                    </a:srgbClr>
                  </a:outerShdw>
                </a:effectLst>
              </a:rPr>
            </a:br>
            <a:endParaRPr lang="en-US" sz="1400" b="1" dirty="0" smtClean="0">
              <a:effectLst>
                <a:outerShdw blurRad="38100" dist="38100" dir="2700000" algn="tl">
                  <a:srgbClr val="000000">
                    <a:alpha val="43137"/>
                  </a:srgbClr>
                </a:outerShdw>
              </a:effectLst>
            </a:endParaRPr>
          </a:p>
          <a:p>
            <a:pPr>
              <a:defRPr/>
            </a:pPr>
            <a:endParaRPr lang="en-US" sz="1400" b="1" dirty="0" smtClean="0">
              <a:effectLst>
                <a:outerShdw blurRad="38100" dist="38100" dir="2700000" algn="tl">
                  <a:srgbClr val="000000">
                    <a:alpha val="43137"/>
                  </a:srgbClr>
                </a:outerShdw>
              </a:effectLst>
            </a:endParaRPr>
          </a:p>
          <a:p>
            <a:pPr>
              <a:defRPr/>
            </a:pPr>
            <a:r>
              <a:rPr lang="en-US" sz="2000" b="1" dirty="0" smtClean="0"/>
              <a:t>30 Apr 2014</a:t>
            </a:r>
          </a:p>
        </p:txBody>
      </p:sp>
      <p:sp>
        <p:nvSpPr>
          <p:cNvPr id="12" name="Subtitle 8"/>
          <p:cNvSpPr>
            <a:spLocks noGrp="1"/>
          </p:cNvSpPr>
          <p:nvPr>
            <p:ph type="subTitle" idx="1"/>
          </p:nvPr>
        </p:nvSpPr>
        <p:spPr>
          <a:xfrm>
            <a:off x="152400" y="792678"/>
            <a:ext cx="8991600" cy="685800"/>
          </a:xfrm>
        </p:spPr>
        <p:txBody>
          <a:bodyPr/>
          <a:lstStyle/>
          <a:p>
            <a:r>
              <a:rPr lang="en-US" sz="2400" i="1" dirty="0" smtClean="0">
                <a:solidFill>
                  <a:srgbClr val="CC0000"/>
                </a:solidFill>
                <a:effectLst>
                  <a:outerShdw blurRad="38100" dist="38100" dir="2700000" algn="tl">
                    <a:srgbClr val="C0C0C0"/>
                  </a:outerShdw>
                </a:effectLst>
                <a:latin typeface="Arial" pitchFamily="34" charset="0"/>
                <a:ea typeface="+mj-ea"/>
                <a:cs typeface="Arial" pitchFamily="34" charset="0"/>
              </a:rPr>
              <a:t>Southern California Earthquake Response Plan</a:t>
            </a:r>
            <a:endParaRPr lang="en-US" sz="2400" i="1" u="sng" dirty="0" smtClean="0">
              <a:solidFill>
                <a:srgbClr val="CC0000"/>
              </a:solidFill>
              <a:effectLst>
                <a:outerShdw blurRad="38100" dist="38100" dir="2700000" algn="tl">
                  <a:srgbClr val="C0C0C0"/>
                </a:outerShdw>
              </a:effectLst>
              <a:latin typeface="Arial" pitchFamily="34" charset="0"/>
              <a:ea typeface="+mj-ea"/>
              <a:cs typeface="Arial" pitchFamily="34" charset="0"/>
            </a:endParaRPr>
          </a:p>
          <a:p>
            <a:endParaRPr lang="en-US" sz="1900" i="1" dirty="0">
              <a:solidFill>
                <a:srgbClr val="CC0000"/>
              </a:solidFill>
              <a:effectLst>
                <a:outerShdw blurRad="38100" dist="38100" dir="2700000" algn="tl">
                  <a:srgbClr val="C0C0C0"/>
                </a:outerShdw>
              </a:effectLst>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Response Framework</a:t>
            </a:r>
            <a:endParaRPr lang="en-US" dirty="0"/>
          </a:p>
        </p:txBody>
      </p:sp>
      <p:sp>
        <p:nvSpPr>
          <p:cNvPr id="6" name="Content Placeholder 5"/>
          <p:cNvSpPr>
            <a:spLocks noGrp="1"/>
          </p:cNvSpPr>
          <p:nvPr>
            <p:ph idx="1"/>
          </p:nvPr>
        </p:nvSpPr>
        <p:spPr>
          <a:xfrm>
            <a:off x="374650" y="1135063"/>
            <a:ext cx="8229600" cy="5486400"/>
          </a:xfrm>
        </p:spPr>
        <p:txBody>
          <a:bodyPr/>
          <a:lstStyle/>
          <a:p>
            <a:r>
              <a:rPr lang="en-US" dirty="0" smtClean="0"/>
              <a:t>The earthquake will impact eight (8) counties in Southern California</a:t>
            </a:r>
            <a:r>
              <a:rPr lang="en-US" b="1" dirty="0" smtClean="0">
                <a:solidFill>
                  <a:srgbClr val="0070C0"/>
                </a:solidFill>
              </a:rPr>
              <a:t>: Imperial County, Kern County</a:t>
            </a:r>
            <a:r>
              <a:rPr lang="en-US" dirty="0" smtClean="0"/>
              <a:t>, Los Angeles County, Orange County, Riverside County, San Bernardino County</a:t>
            </a:r>
            <a:r>
              <a:rPr lang="en-US" b="1" dirty="0" smtClean="0">
                <a:solidFill>
                  <a:srgbClr val="0070C0"/>
                </a:solidFill>
              </a:rPr>
              <a:t>, San Diego County and Ventura County</a:t>
            </a:r>
            <a:r>
              <a:rPr lang="en-US" b="1" dirty="0" smtClean="0">
                <a:solidFill>
                  <a:srgbClr val="0070C0"/>
                </a:solidFill>
              </a:rPr>
              <a:t>.  </a:t>
            </a:r>
            <a:endParaRPr lang="en-US" b="1" dirty="0" smtClean="0">
              <a:solidFill>
                <a:srgbClr val="0070C0"/>
              </a:solidFill>
            </a:endParaRPr>
          </a:p>
          <a:p>
            <a:pPr>
              <a:buNone/>
            </a:pPr>
            <a:endParaRPr lang="en-US" dirty="0" smtClean="0"/>
          </a:p>
          <a:p>
            <a:r>
              <a:rPr lang="en-US" b="1" dirty="0" smtClean="0">
                <a:solidFill>
                  <a:srgbClr val="FF0000"/>
                </a:solidFill>
              </a:rPr>
              <a:t>Los Angeles, Orange, Riverside, and San Bernardino </a:t>
            </a:r>
            <a:r>
              <a:rPr lang="en-US" dirty="0" smtClean="0"/>
              <a:t>Counties will be hardest hit.  Branch Field Offices and corresponding USACE Emergency Field Offices (EFO) are part of the bundle </a:t>
            </a:r>
            <a:r>
              <a:rPr lang="en-US" dirty="0" smtClean="0"/>
              <a:t>PSMA</a:t>
            </a:r>
          </a:p>
          <a:p>
            <a:pPr>
              <a:buNone/>
            </a:pPr>
            <a:endParaRPr lang="en-US" dirty="0" smtClean="0"/>
          </a:p>
          <a:p>
            <a:r>
              <a:rPr lang="en-US" b="1" dirty="0" smtClean="0">
                <a:solidFill>
                  <a:srgbClr val="0070C0"/>
                </a:solidFill>
              </a:rPr>
              <a:t>LGLs assigned to Branch Field Office</a:t>
            </a:r>
          </a:p>
          <a:p>
            <a:r>
              <a:rPr lang="en-US" b="1" dirty="0" smtClean="0">
                <a:solidFill>
                  <a:srgbClr val="FF0000"/>
                </a:solidFill>
              </a:rPr>
              <a:t>TL/ATL assigned to Branch Field Office</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37925C92-4737-48FC-934E-4010136BBC7F}" type="slidenum">
              <a:rPr lang="en-US" smtClean="0"/>
              <a:pPr>
                <a:defRPr/>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000125"/>
            <a:ext cx="9029700" cy="58578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Forward Element Response</a:t>
            </a:r>
            <a:endParaRPr lang="en-US" dirty="0"/>
          </a:p>
        </p:txBody>
      </p:sp>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11</a:t>
            </a:fld>
            <a:endParaRPr lang="en-US"/>
          </a:p>
        </p:txBody>
      </p:sp>
      <p:sp>
        <p:nvSpPr>
          <p:cNvPr id="3" name="Content Placeholder 2"/>
          <p:cNvSpPr>
            <a:spLocks noGrp="1"/>
          </p:cNvSpPr>
          <p:nvPr>
            <p:ph idx="1"/>
          </p:nvPr>
        </p:nvSpPr>
        <p:spPr>
          <a:xfrm>
            <a:off x="0" y="4631961"/>
            <a:ext cx="3507697" cy="2226039"/>
          </a:xfrm>
        </p:spPr>
        <p:txBody>
          <a:bodyPr/>
          <a:lstStyle/>
          <a:p>
            <a:r>
              <a:rPr lang="en-US" b="1" dirty="0" smtClean="0"/>
              <a:t>JFO</a:t>
            </a:r>
          </a:p>
          <a:p>
            <a:r>
              <a:rPr lang="en-US" b="1" dirty="0" smtClean="0"/>
              <a:t>Branches</a:t>
            </a:r>
          </a:p>
          <a:p>
            <a:pPr marL="569913" lvl="1" indent="-225425">
              <a:buFont typeface="Arial" pitchFamily="34" charset="0"/>
              <a:buChar char="•"/>
            </a:pPr>
            <a:r>
              <a:rPr lang="en-US" b="1" dirty="0" smtClean="0"/>
              <a:t>III - Los Angeles</a:t>
            </a:r>
          </a:p>
          <a:p>
            <a:pPr marL="569913" lvl="1" indent="-225425">
              <a:buFont typeface="Arial" pitchFamily="34" charset="0"/>
              <a:buChar char="•"/>
            </a:pPr>
            <a:r>
              <a:rPr lang="en-US" b="1" dirty="0" smtClean="0"/>
              <a:t>V – San Bernardino</a:t>
            </a:r>
          </a:p>
          <a:p>
            <a:pPr marL="569913" lvl="1" indent="-225425">
              <a:buFont typeface="Arial" pitchFamily="34" charset="0"/>
              <a:buChar char="•"/>
            </a:pPr>
            <a:r>
              <a:rPr lang="en-US" b="1" dirty="0" smtClean="0"/>
              <a:t>IV – Orange</a:t>
            </a:r>
          </a:p>
          <a:p>
            <a:pPr marL="569913" lvl="1" indent="-225425">
              <a:buFont typeface="Arial" pitchFamily="34" charset="0"/>
              <a:buChar char="•"/>
            </a:pPr>
            <a:r>
              <a:rPr lang="en-US" b="1" dirty="0" smtClean="0"/>
              <a:t>VI -  Riverside</a:t>
            </a:r>
          </a:p>
        </p:txBody>
      </p:sp>
      <p:sp>
        <p:nvSpPr>
          <p:cNvPr id="7" name="Isosceles Triangle 6"/>
          <p:cNvSpPr/>
          <p:nvPr/>
        </p:nvSpPr>
        <p:spPr>
          <a:xfrm>
            <a:off x="2834640" y="4389120"/>
            <a:ext cx="213360" cy="243840"/>
          </a:xfrm>
          <a:prstGeom prst="triangl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3779520" y="3230880"/>
            <a:ext cx="213360" cy="243840"/>
          </a:xfrm>
          <a:prstGeom prst="triangl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3939540" y="3093720"/>
            <a:ext cx="754380" cy="3048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948940" y="4556760"/>
            <a:ext cx="7620" cy="70104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8200" y="2956560"/>
            <a:ext cx="2090637" cy="253916"/>
          </a:xfrm>
          <a:prstGeom prst="rect">
            <a:avLst/>
          </a:prstGeom>
          <a:solidFill>
            <a:srgbClr val="FFFF00"/>
          </a:solidFill>
        </p:spPr>
        <p:txBody>
          <a:bodyPr wrap="none" rtlCol="0">
            <a:spAutoFit/>
          </a:bodyPr>
          <a:lstStyle/>
          <a:p>
            <a:r>
              <a:rPr lang="en-US" sz="1050" b="1" dirty="0" smtClean="0"/>
              <a:t>FEMA </a:t>
            </a:r>
            <a:r>
              <a:rPr lang="en-US" sz="1050" b="1" dirty="0" err="1" smtClean="0"/>
              <a:t>SoCal</a:t>
            </a:r>
            <a:r>
              <a:rPr lang="en-US" sz="1050" b="1" dirty="0" smtClean="0"/>
              <a:t> Area Field Office</a:t>
            </a:r>
            <a:endParaRPr lang="en-US" sz="1050" b="1" dirty="0"/>
          </a:p>
        </p:txBody>
      </p:sp>
      <p:sp>
        <p:nvSpPr>
          <p:cNvPr id="16" name="TextBox 15"/>
          <p:cNvSpPr txBox="1"/>
          <p:nvPr/>
        </p:nvSpPr>
        <p:spPr>
          <a:xfrm>
            <a:off x="2651760" y="5257800"/>
            <a:ext cx="1200970" cy="253916"/>
          </a:xfrm>
          <a:prstGeom prst="rect">
            <a:avLst/>
          </a:prstGeom>
          <a:solidFill>
            <a:srgbClr val="FFFF00"/>
          </a:solidFill>
        </p:spPr>
        <p:txBody>
          <a:bodyPr wrap="none" rtlCol="0">
            <a:spAutoFit/>
          </a:bodyPr>
          <a:lstStyle/>
          <a:p>
            <a:r>
              <a:rPr lang="en-US" sz="1050" b="1" dirty="0" smtClean="0"/>
              <a:t>Southern REOC</a:t>
            </a:r>
            <a:endParaRPr lang="en-US" sz="105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Concerns</a:t>
            </a:r>
            <a:endParaRPr lang="en-US" dirty="0"/>
          </a:p>
        </p:txBody>
      </p:sp>
      <p:sp>
        <p:nvSpPr>
          <p:cNvPr id="3" name="Content Placeholder 2"/>
          <p:cNvSpPr>
            <a:spLocks noGrp="1"/>
          </p:cNvSpPr>
          <p:nvPr>
            <p:ph idx="1"/>
          </p:nvPr>
        </p:nvSpPr>
        <p:spPr>
          <a:xfrm>
            <a:off x="0" y="1017588"/>
            <a:ext cx="9144000" cy="3325812"/>
          </a:xfrm>
        </p:spPr>
        <p:txBody>
          <a:bodyPr/>
          <a:lstStyle/>
          <a:p>
            <a:pPr>
              <a:spcAft>
                <a:spcPts val="1200"/>
              </a:spcAft>
            </a:pPr>
            <a:r>
              <a:rPr lang="en-US" sz="1800" dirty="0" smtClean="0"/>
              <a:t>Triage of critical infrastructure systems to enable communications, water distribution, power generation, fuel refinement, and air operations is prioritized by the UCG as temporary sources of water, power, and fuel.</a:t>
            </a:r>
          </a:p>
          <a:p>
            <a:pPr>
              <a:spcAft>
                <a:spcPts val="1200"/>
              </a:spcAft>
            </a:pPr>
            <a:r>
              <a:rPr lang="en-US" sz="1800" dirty="0" smtClean="0"/>
              <a:t>Key to the successful execution of the mission above is the activation of three important Task Forces:</a:t>
            </a:r>
          </a:p>
        </p:txBody>
      </p:sp>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12</a:t>
            </a:fld>
            <a:endParaRPr lang="en-US"/>
          </a:p>
        </p:txBody>
      </p:sp>
      <p:pic>
        <p:nvPicPr>
          <p:cNvPr id="5" name="Picture 2"/>
          <p:cNvPicPr>
            <a:picLocks noChangeAspect="1" noChangeArrowheads="1"/>
          </p:cNvPicPr>
          <p:nvPr/>
        </p:nvPicPr>
        <p:blipFill>
          <a:blip r:embed="rId3" cstate="print"/>
          <a:srcRect/>
          <a:stretch>
            <a:fillRect/>
          </a:stretch>
        </p:blipFill>
        <p:spPr bwMode="auto">
          <a:xfrm>
            <a:off x="2800573" y="2545080"/>
            <a:ext cx="6343427" cy="4312920"/>
          </a:xfrm>
          <a:prstGeom prst="rect">
            <a:avLst/>
          </a:prstGeom>
          <a:noFill/>
          <a:ln w="9525">
            <a:noFill/>
            <a:miter lim="800000"/>
            <a:headEnd/>
            <a:tailEnd/>
          </a:ln>
        </p:spPr>
      </p:pic>
      <p:sp>
        <p:nvSpPr>
          <p:cNvPr id="7" name="Content Placeholder 2"/>
          <p:cNvSpPr txBox="1">
            <a:spLocks/>
          </p:cNvSpPr>
          <p:nvPr/>
        </p:nvSpPr>
        <p:spPr bwMode="auto">
          <a:xfrm>
            <a:off x="0" y="3442789"/>
            <a:ext cx="29718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06400" marR="0" lvl="1" indent="-117475" algn="l" defTabSz="914400" rtl="0" eaLnBrk="0" fontAlgn="base" latinLnBrk="0" hangingPunct="0">
              <a:lnSpc>
                <a:spcPct val="100000"/>
              </a:lnSpc>
              <a:spcBef>
                <a:spcPct val="20000"/>
              </a:spcBef>
              <a:spcAft>
                <a:spcPts val="1200"/>
              </a:spcAft>
              <a:buClrTx/>
              <a:buSzPct val="75000"/>
              <a:buFont typeface="Arial" pitchFamily="34" charset="0"/>
              <a:buChar char="•"/>
              <a:tabLst/>
              <a:defRPr/>
            </a:pPr>
            <a:r>
              <a:rPr kumimoji="0" lang="en-US" sz="2000" b="1" i="0" u="none" strike="noStrike" kern="0" cap="none" spc="0" normalizeH="0" baseline="0" noProof="0" dirty="0" smtClean="0">
                <a:ln>
                  <a:noFill/>
                </a:ln>
                <a:solidFill>
                  <a:schemeClr val="tx1"/>
                </a:solidFill>
                <a:effectLst/>
                <a:uLnTx/>
                <a:uFillTx/>
                <a:latin typeface="+mn-lt"/>
              </a:rPr>
              <a:t>Cajon Pass Task Force</a:t>
            </a:r>
          </a:p>
          <a:p>
            <a:pPr marL="406400" marR="0" lvl="1" indent="-117475" algn="l" defTabSz="914400" rtl="0" eaLnBrk="0" fontAlgn="base" latinLnBrk="0" hangingPunct="0">
              <a:lnSpc>
                <a:spcPct val="100000"/>
              </a:lnSpc>
              <a:spcBef>
                <a:spcPct val="20000"/>
              </a:spcBef>
              <a:spcAft>
                <a:spcPts val="1200"/>
              </a:spcAft>
              <a:buClrTx/>
              <a:buSzPct val="75000"/>
              <a:buFont typeface="Arial" pitchFamily="34" charset="0"/>
              <a:buChar char="•"/>
              <a:tabLst/>
              <a:defRPr/>
            </a:pPr>
            <a:r>
              <a:rPr kumimoji="0" lang="en-US" sz="2000" b="1" i="0" u="none" strike="noStrike" kern="0" cap="none" spc="0" normalizeH="0" baseline="0" noProof="0" dirty="0" smtClean="0">
                <a:ln>
                  <a:noFill/>
                </a:ln>
                <a:solidFill>
                  <a:schemeClr val="tx1"/>
                </a:solidFill>
                <a:effectLst/>
                <a:uLnTx/>
                <a:uFillTx/>
                <a:latin typeface="+mn-lt"/>
              </a:rPr>
              <a:t>Port Reconstruction Task Force</a:t>
            </a:r>
          </a:p>
          <a:p>
            <a:pPr marL="406400" marR="0" lvl="1" indent="-117475" algn="l" defTabSz="914400" rtl="0" eaLnBrk="0" fontAlgn="base" latinLnBrk="0" hangingPunct="0">
              <a:lnSpc>
                <a:spcPct val="100000"/>
              </a:lnSpc>
              <a:spcBef>
                <a:spcPct val="20000"/>
              </a:spcBef>
              <a:spcAft>
                <a:spcPts val="1200"/>
              </a:spcAft>
              <a:buClrTx/>
              <a:buSzPct val="75000"/>
              <a:buFont typeface="Arial" pitchFamily="34" charset="0"/>
              <a:buChar char="•"/>
              <a:tabLst/>
              <a:defRPr/>
            </a:pPr>
            <a:r>
              <a:rPr kumimoji="0" lang="en-US" sz="2000" b="1" i="0" u="none" strike="noStrike" kern="0" cap="none" spc="0" normalizeH="0" baseline="0" noProof="0" dirty="0" smtClean="0">
                <a:ln>
                  <a:noFill/>
                </a:ln>
                <a:solidFill>
                  <a:schemeClr val="tx1"/>
                </a:solidFill>
                <a:effectLst/>
                <a:uLnTx/>
                <a:uFillTx/>
                <a:latin typeface="+mn-lt"/>
              </a:rPr>
              <a:t>Water Conveyance Task Force</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13</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3916820" y="2133600"/>
            <a:ext cx="5227180" cy="47244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766537" y="4876800"/>
            <a:ext cx="2876550" cy="1981200"/>
          </a:xfrm>
          <a:prstGeom prst="rect">
            <a:avLst/>
          </a:prstGeom>
          <a:noFill/>
          <a:ln w="9525">
            <a:noFill/>
            <a:miter lim="800000"/>
            <a:headEnd/>
            <a:tailEnd/>
          </a:ln>
        </p:spPr>
      </p:pic>
      <p:sp>
        <p:nvSpPr>
          <p:cNvPr id="7" name="Title 1"/>
          <p:cNvSpPr>
            <a:spLocks noGrp="1"/>
          </p:cNvSpPr>
          <p:nvPr>
            <p:ph type="title"/>
          </p:nvPr>
        </p:nvSpPr>
        <p:spPr>
          <a:xfrm>
            <a:off x="396875" y="0"/>
            <a:ext cx="8229600" cy="831273"/>
          </a:xfrm>
        </p:spPr>
        <p:txBody>
          <a:bodyPr/>
          <a:lstStyle/>
          <a:p>
            <a:r>
              <a:rPr lang="en-US" dirty="0" smtClean="0"/>
              <a:t>Cajon Pass Task Force (TF)</a:t>
            </a:r>
            <a:endParaRPr lang="en-US" dirty="0"/>
          </a:p>
        </p:txBody>
      </p:sp>
      <p:sp>
        <p:nvSpPr>
          <p:cNvPr id="8" name="Rectangle 7"/>
          <p:cNvSpPr/>
          <p:nvPr/>
        </p:nvSpPr>
        <p:spPr>
          <a:xfrm>
            <a:off x="-2" y="1017589"/>
            <a:ext cx="9144001" cy="1661993"/>
          </a:xfrm>
          <a:prstGeom prst="rect">
            <a:avLst/>
          </a:prstGeom>
        </p:spPr>
        <p:txBody>
          <a:bodyPr wrap="square">
            <a:spAutoFit/>
          </a:bodyPr>
          <a:lstStyle/>
          <a:p>
            <a:pPr marL="115888" indent="6350">
              <a:spcBef>
                <a:spcPts val="600"/>
              </a:spcBef>
              <a:spcAft>
                <a:spcPts val="1200"/>
              </a:spcAft>
            </a:pPr>
            <a:r>
              <a:rPr lang="en-US" dirty="0" smtClean="0"/>
              <a:t>•  Lead: California Utilities Association  and </a:t>
            </a:r>
            <a:r>
              <a:rPr lang="en-US" b="1" dirty="0" smtClean="0"/>
              <a:t>ESF-3</a:t>
            </a:r>
          </a:p>
          <a:p>
            <a:pPr marL="115888" indent="6350">
              <a:spcBef>
                <a:spcPts val="600"/>
              </a:spcBef>
              <a:spcAft>
                <a:spcPts val="1200"/>
              </a:spcAft>
            </a:pPr>
            <a:r>
              <a:rPr lang="en-US" dirty="0" smtClean="0"/>
              <a:t>•  Mission: Coordinate and facilitate the rapid and efficient repair of private sector critical infrastructure. (Power, Communications, Natural Gas and other Fuels, and </a:t>
            </a:r>
          </a:p>
          <a:p>
            <a:pPr marL="396875" indent="-274638">
              <a:spcBef>
                <a:spcPts val="600"/>
              </a:spcBef>
              <a:spcAft>
                <a:spcPts val="1200"/>
              </a:spcAft>
            </a:pPr>
            <a:endParaRPr lang="en-US" dirty="0" smtClean="0"/>
          </a:p>
        </p:txBody>
      </p:sp>
      <p:sp>
        <p:nvSpPr>
          <p:cNvPr id="9" name="Rectangle 8"/>
          <p:cNvSpPr/>
          <p:nvPr/>
        </p:nvSpPr>
        <p:spPr>
          <a:xfrm>
            <a:off x="-1" y="2075543"/>
            <a:ext cx="4020457" cy="3305101"/>
          </a:xfrm>
          <a:prstGeom prst="rect">
            <a:avLst/>
          </a:prstGeom>
        </p:spPr>
        <p:txBody>
          <a:bodyPr wrap="square">
            <a:spAutoFit/>
          </a:bodyPr>
          <a:lstStyle/>
          <a:p>
            <a:pPr marL="115888" indent="6350">
              <a:spcBef>
                <a:spcPts val="600"/>
              </a:spcBef>
              <a:spcAft>
                <a:spcPts val="1200"/>
              </a:spcAft>
            </a:pPr>
            <a:r>
              <a:rPr lang="en-US" dirty="0" smtClean="0"/>
              <a:t>Railroads) that passes through the Cajon Pass and other critical locations damaged by the earthquake</a:t>
            </a:r>
          </a:p>
          <a:p>
            <a:pPr marL="115888" indent="6350">
              <a:spcBef>
                <a:spcPts val="600"/>
              </a:spcBef>
              <a:spcAft>
                <a:spcPts val="1200"/>
              </a:spcAft>
            </a:pPr>
            <a:r>
              <a:rPr lang="en-US" dirty="0" smtClean="0"/>
              <a:t>End State: Restoration of basic services (Power, communications, Natural Gas and other Fuels, and Rail Service) to the affected population and surrounding areas.</a:t>
            </a:r>
          </a:p>
          <a:p>
            <a:endParaRPr lang="en-US" dirty="0" smtClean="0"/>
          </a:p>
        </p:txBody>
      </p:sp>
      <p:pic>
        <p:nvPicPr>
          <p:cNvPr id="10" name="Picture 2"/>
          <p:cNvPicPr>
            <a:picLocks noChangeAspect="1" noChangeArrowheads="1"/>
          </p:cNvPicPr>
          <p:nvPr/>
        </p:nvPicPr>
        <p:blipFill>
          <a:blip r:embed="rId4" cstate="print"/>
          <a:srcRect/>
          <a:stretch>
            <a:fillRect/>
          </a:stretch>
        </p:blipFill>
        <p:spPr bwMode="auto">
          <a:xfrm>
            <a:off x="5508526" y="1089025"/>
            <a:ext cx="323814" cy="25576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Conveyance Task Force</a:t>
            </a:r>
            <a:endParaRPr lang="en-US" dirty="0"/>
          </a:p>
        </p:txBody>
      </p:sp>
      <p:sp>
        <p:nvSpPr>
          <p:cNvPr id="3" name="Content Placeholder 2"/>
          <p:cNvSpPr>
            <a:spLocks noGrp="1"/>
          </p:cNvSpPr>
          <p:nvPr>
            <p:ph idx="1"/>
          </p:nvPr>
        </p:nvSpPr>
        <p:spPr>
          <a:xfrm>
            <a:off x="0" y="1017588"/>
            <a:ext cx="9144000" cy="1522412"/>
          </a:xfrm>
        </p:spPr>
        <p:txBody>
          <a:bodyPr/>
          <a:lstStyle/>
          <a:p>
            <a:pPr indent="-284163">
              <a:spcAft>
                <a:spcPts val="1200"/>
              </a:spcAft>
            </a:pPr>
            <a:r>
              <a:rPr lang="en-US" sz="2000" dirty="0" smtClean="0"/>
              <a:t>Leads: Department of Water Resources and the Metropolitan Water District of Southern California.</a:t>
            </a:r>
          </a:p>
          <a:p>
            <a:pPr indent="-284163">
              <a:spcAft>
                <a:spcPts val="1200"/>
              </a:spcAft>
            </a:pPr>
            <a:r>
              <a:rPr lang="en-US" sz="2000" dirty="0" smtClean="0"/>
              <a:t>Mission: Coordinate and facilitate the rapid and efficient repair the critical water infrastructure </a:t>
            </a:r>
          </a:p>
          <a:p>
            <a:endParaRPr lang="en-US" dirty="0"/>
          </a:p>
        </p:txBody>
      </p:sp>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14</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2918596" y="2351314"/>
            <a:ext cx="6225404" cy="4506686"/>
          </a:xfrm>
          <a:prstGeom prst="rect">
            <a:avLst/>
          </a:prstGeom>
          <a:noFill/>
          <a:ln w="9525">
            <a:noFill/>
            <a:miter lim="800000"/>
            <a:headEnd/>
            <a:tailEnd/>
          </a:ln>
        </p:spPr>
      </p:pic>
      <p:sp>
        <p:nvSpPr>
          <p:cNvPr id="6" name="Content Placeholder 2"/>
          <p:cNvSpPr txBox="1">
            <a:spLocks/>
          </p:cNvSpPr>
          <p:nvPr/>
        </p:nvSpPr>
        <p:spPr bwMode="auto">
          <a:xfrm>
            <a:off x="0" y="2525486"/>
            <a:ext cx="3178629" cy="41220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4763" eaLnBrk="0" hangingPunct="0">
              <a:spcBef>
                <a:spcPct val="20000"/>
              </a:spcBef>
            </a:pPr>
            <a:r>
              <a:rPr lang="en-US" sz="2000" dirty="0" smtClean="0"/>
              <a:t>that provides water resources to affected population in Southern California and surrounding areas.</a:t>
            </a:r>
          </a:p>
          <a:p>
            <a:pPr marL="342900" lvl="0" indent="-342900" eaLnBrk="0" hangingPunct="0">
              <a:spcBef>
                <a:spcPct val="20000"/>
              </a:spcBef>
              <a:buFont typeface="Arial" pitchFamily="34" charset="0"/>
              <a:buChar char="•"/>
            </a:pPr>
            <a:endParaRPr lang="en-US" sz="2000" dirty="0" smtClean="0"/>
          </a:p>
          <a:p>
            <a:pPr marL="342900" lvl="0" indent="-342900" eaLnBrk="0" hangingPunct="0">
              <a:spcBef>
                <a:spcPct val="20000"/>
              </a:spcBef>
              <a:buFont typeface="Arial" pitchFamily="34" charset="0"/>
              <a:buChar char="•"/>
            </a:pPr>
            <a:r>
              <a:rPr lang="en-US" sz="2000" dirty="0" smtClean="0"/>
              <a:t>End State: Restoration of uninterrupted basic water services to the affected population and surrounding areas </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586397" y="1285277"/>
            <a:ext cx="6172200" cy="45148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Port Reconstruction Task Force</a:t>
            </a:r>
            <a:endParaRPr lang="en-US" dirty="0"/>
          </a:p>
        </p:txBody>
      </p:sp>
      <p:sp>
        <p:nvSpPr>
          <p:cNvPr id="3" name="Content Placeholder 2"/>
          <p:cNvSpPr>
            <a:spLocks noGrp="1"/>
          </p:cNvSpPr>
          <p:nvPr>
            <p:ph idx="1"/>
          </p:nvPr>
        </p:nvSpPr>
        <p:spPr>
          <a:xfrm>
            <a:off x="207963" y="1135063"/>
            <a:ext cx="3479617" cy="5932487"/>
          </a:xfrm>
        </p:spPr>
        <p:txBody>
          <a:bodyPr/>
          <a:lstStyle/>
          <a:p>
            <a:pPr marL="165100" indent="-165100">
              <a:spcAft>
                <a:spcPts val="1200"/>
              </a:spcAft>
              <a:tabLst>
                <a:tab pos="225425" algn="l"/>
              </a:tabLst>
            </a:pPr>
            <a:r>
              <a:rPr lang="en-US" sz="2000" dirty="0" smtClean="0"/>
              <a:t>Lead: United States Coast Guard</a:t>
            </a:r>
          </a:p>
          <a:p>
            <a:pPr marL="165100" indent="-165100">
              <a:spcAft>
                <a:spcPts val="1200"/>
              </a:spcAft>
              <a:tabLst>
                <a:tab pos="225425" algn="l"/>
              </a:tabLst>
            </a:pPr>
            <a:r>
              <a:rPr lang="en-US" sz="2000" dirty="0" smtClean="0"/>
              <a:t>Mission: Ensure functionality of the Ports of LB/LA following a catastrophic EQ in order to ensure short term and long term recovery for the LA Region and United States.</a:t>
            </a:r>
          </a:p>
          <a:p>
            <a:pPr marL="165100" indent="-165100">
              <a:spcAft>
                <a:spcPts val="1200"/>
              </a:spcAft>
              <a:tabLst>
                <a:tab pos="225425" algn="l"/>
              </a:tabLst>
            </a:pPr>
            <a:r>
              <a:rPr lang="en-US" sz="2000" dirty="0" smtClean="0"/>
              <a:t>End State: Restoration of normal port operations for LA/LB ports supporting both emergency response and commercial operations.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Reconstruction Task Force</a:t>
            </a:r>
            <a:endParaRPr lang="en-US" dirty="0"/>
          </a:p>
        </p:txBody>
      </p:sp>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16</a:t>
            </a:fld>
            <a:endParaRPr lang="en-US"/>
          </a:p>
        </p:txBody>
      </p:sp>
      <p:sp>
        <p:nvSpPr>
          <p:cNvPr id="6" name="Rectangle 5"/>
          <p:cNvSpPr/>
          <p:nvPr/>
        </p:nvSpPr>
        <p:spPr>
          <a:xfrm>
            <a:off x="-4572000" y="861716"/>
            <a:ext cx="4572000" cy="4524315"/>
          </a:xfrm>
          <a:prstGeom prst="rect">
            <a:avLst/>
          </a:prstGeom>
        </p:spPr>
        <p:txBody>
          <a:bodyPr>
            <a:spAutoFit/>
          </a:bodyPr>
          <a:lstStyle/>
          <a:p>
            <a:r>
              <a:rPr lang="en-US" b="1" dirty="0" smtClean="0"/>
              <a:t>The following are requirements needed to return the port to base level of</a:t>
            </a:r>
          </a:p>
          <a:p>
            <a:r>
              <a:rPr lang="en-US" b="1" dirty="0" smtClean="0"/>
              <a:t>operations following a catastrophic earthquake. The ports will serve as staging areas</a:t>
            </a:r>
          </a:p>
          <a:p>
            <a:r>
              <a:rPr lang="en-US" b="1" dirty="0" smtClean="0"/>
              <a:t>1. Food</a:t>
            </a:r>
          </a:p>
          <a:p>
            <a:r>
              <a:rPr lang="en-US" b="1" dirty="0" smtClean="0"/>
              <a:t>2. Potable Water</a:t>
            </a:r>
          </a:p>
          <a:p>
            <a:r>
              <a:rPr lang="en-US" b="1" dirty="0" smtClean="0"/>
              <a:t>3. Sanitation</a:t>
            </a:r>
          </a:p>
          <a:p>
            <a:r>
              <a:rPr lang="en-US" b="1" dirty="0" smtClean="0"/>
              <a:t>4. Fuel</a:t>
            </a:r>
          </a:p>
          <a:p>
            <a:r>
              <a:rPr lang="en-US" b="1" dirty="0" err="1" smtClean="0"/>
              <a:t>i</a:t>
            </a:r>
            <a:r>
              <a:rPr lang="en-US" b="1" dirty="0" smtClean="0"/>
              <a:t>. For Generators</a:t>
            </a:r>
          </a:p>
          <a:p>
            <a:r>
              <a:rPr lang="en-US" b="1" dirty="0" smtClean="0"/>
              <a:t>ii. For Vehicles</a:t>
            </a:r>
          </a:p>
          <a:p>
            <a:r>
              <a:rPr lang="en-US" b="1" dirty="0" smtClean="0"/>
              <a:t>iii. Aviation</a:t>
            </a:r>
          </a:p>
          <a:p>
            <a:r>
              <a:rPr lang="en-US" b="1" dirty="0" smtClean="0"/>
              <a:t>iv. Compressed Natural Gas</a:t>
            </a:r>
          </a:p>
          <a:p>
            <a:r>
              <a:rPr lang="en-US" b="1" dirty="0" smtClean="0"/>
              <a:t>5. Material Handling Equipment (MHE)</a:t>
            </a:r>
          </a:p>
          <a:p>
            <a:r>
              <a:rPr lang="en-US" b="1" dirty="0" smtClean="0"/>
              <a:t>6. Security</a:t>
            </a:r>
          </a:p>
          <a:p>
            <a:r>
              <a:rPr lang="en-US" b="1" dirty="0" smtClean="0"/>
              <a:t>7. Transportation for Ship Seniors</a:t>
            </a:r>
            <a:endParaRPr lang="en-US" dirty="0"/>
          </a:p>
        </p:txBody>
      </p:sp>
      <p:sp>
        <p:nvSpPr>
          <p:cNvPr id="10" name="Content Placeholder 2"/>
          <p:cNvSpPr txBox="1">
            <a:spLocks/>
          </p:cNvSpPr>
          <p:nvPr/>
        </p:nvSpPr>
        <p:spPr bwMode="auto">
          <a:xfrm>
            <a:off x="207963" y="1135063"/>
            <a:ext cx="8696194"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5100" lvl="0" indent="-165100" eaLnBrk="0" hangingPunct="0">
              <a:spcBef>
                <a:spcPts val="0"/>
              </a:spcBef>
              <a:spcAft>
                <a:spcPts val="1200"/>
              </a:spcAft>
              <a:buFont typeface="Wingdings" pitchFamily="2" charset="2"/>
              <a:buChar char="§"/>
              <a:tabLst>
                <a:tab pos="225425" algn="l"/>
              </a:tabLst>
            </a:pPr>
            <a:r>
              <a:rPr kumimoji="0" lang="en-US" sz="2200" b="0" i="0" u="none" strike="noStrike" kern="0" cap="none" spc="0" normalizeH="0" baseline="0" noProof="0" dirty="0" smtClean="0">
                <a:ln>
                  <a:noFill/>
                </a:ln>
                <a:solidFill>
                  <a:schemeClr val="tx1"/>
                </a:solidFill>
                <a:effectLst/>
                <a:uLnTx/>
                <a:uFillTx/>
                <a:latin typeface="+mn-lt"/>
                <a:ea typeface="+mn-ea"/>
                <a:cs typeface="+mn-cs"/>
              </a:rPr>
              <a:t>USACE supports critical </a:t>
            </a:r>
            <a:r>
              <a:rPr lang="en-US" sz="2200" kern="0" noProof="0" dirty="0" smtClean="0">
                <a:latin typeface="+mn-lt"/>
                <a:cs typeface="+mn-cs"/>
              </a:rPr>
              <a:t>utilities</a:t>
            </a:r>
            <a:r>
              <a:rPr kumimoji="0" lang="en-US" sz="2200" b="0" i="0" u="none" strike="noStrike" kern="0" cap="none" spc="0" normalizeH="0" baseline="0" noProof="0" dirty="0" smtClean="0">
                <a:ln>
                  <a:noFill/>
                </a:ln>
                <a:solidFill>
                  <a:schemeClr val="tx1"/>
                </a:solidFill>
                <a:effectLst/>
                <a:uLnTx/>
                <a:uFillTx/>
                <a:latin typeface="+mn-lt"/>
                <a:ea typeface="+mn-ea"/>
                <a:cs typeface="+mn-cs"/>
              </a:rPr>
              <a:t> restoration</a:t>
            </a:r>
            <a:r>
              <a:rPr kumimoji="0" lang="en-US" sz="2200" b="0" i="0" u="none" strike="noStrike" kern="0" cap="none" spc="0" normalizeH="0" noProof="0" dirty="0" smtClean="0">
                <a:ln>
                  <a:noFill/>
                </a:ln>
                <a:solidFill>
                  <a:schemeClr val="tx1"/>
                </a:solidFill>
                <a:effectLst/>
                <a:uLnTx/>
                <a:uFillTx/>
                <a:latin typeface="+mn-lt"/>
                <a:ea typeface="+mn-ea"/>
                <a:cs typeface="+mn-cs"/>
              </a:rPr>
              <a:t> </a:t>
            </a:r>
            <a:r>
              <a:rPr lang="en-US" sz="2200" kern="0" dirty="0" smtClean="0">
                <a:latin typeface="+mn-lt"/>
              </a:rPr>
              <a:t>wiring ships into the port grid</a:t>
            </a: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a:p>
            <a:pPr marL="165100" marR="0" lvl="0" indent="-165100" algn="l" defTabSz="914400" rtl="0" eaLnBrk="0" fontAlgn="base" latinLnBrk="0" hangingPunct="0">
              <a:lnSpc>
                <a:spcPct val="100000"/>
              </a:lnSpc>
              <a:spcBef>
                <a:spcPts val="0"/>
              </a:spcBef>
              <a:spcAft>
                <a:spcPts val="1200"/>
              </a:spcAft>
              <a:buClrTx/>
              <a:buSzTx/>
              <a:buFont typeface="Wingdings" pitchFamily="2" charset="2"/>
              <a:buChar char="§"/>
              <a:tabLst>
                <a:tab pos="225425" algn="l"/>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USACE conducts</a:t>
            </a:r>
            <a:r>
              <a:rPr kumimoji="0" lang="en-US" sz="2200" b="0" i="0" u="none" strike="noStrike" kern="0" cap="none" spc="0" normalizeH="0" noProof="0" dirty="0" smtClean="0">
                <a:ln>
                  <a:noFill/>
                </a:ln>
                <a:solidFill>
                  <a:schemeClr val="tx1"/>
                </a:solidFill>
                <a:effectLst/>
                <a:uLnTx/>
                <a:uFillTx/>
                <a:latin typeface="+mn-lt"/>
                <a:ea typeface="+mn-ea"/>
                <a:cs typeface="+mn-cs"/>
              </a:rPr>
              <a:t> ongoing </a:t>
            </a:r>
            <a:r>
              <a:rPr kumimoji="0" lang="en-US" sz="2200" b="0" i="0" u="none" strike="noStrike" kern="0" cap="none" spc="0" normalizeH="0" baseline="0" noProof="0" dirty="0" smtClean="0">
                <a:ln>
                  <a:noFill/>
                </a:ln>
                <a:solidFill>
                  <a:schemeClr val="tx1"/>
                </a:solidFill>
                <a:effectLst/>
                <a:uLnTx/>
                <a:uFillTx/>
                <a:latin typeface="+mn-lt"/>
                <a:ea typeface="+mn-ea"/>
                <a:cs typeface="+mn-cs"/>
              </a:rPr>
              <a:t>assessments of the port electrical infrastructure to expedite the implementation of temporary emergency power</a:t>
            </a:r>
          </a:p>
          <a:p>
            <a:pPr marL="165100" marR="0" lvl="0" indent="-165100" algn="l" defTabSz="914400" rtl="0" eaLnBrk="0" fontAlgn="base" latinLnBrk="0" hangingPunct="0">
              <a:lnSpc>
                <a:spcPct val="100000"/>
              </a:lnSpc>
              <a:spcBef>
                <a:spcPts val="0"/>
              </a:spcBef>
              <a:spcAft>
                <a:spcPts val="1200"/>
              </a:spcAft>
              <a:buClrTx/>
              <a:buSzTx/>
              <a:buFont typeface="Wingdings" pitchFamily="2" charset="2"/>
              <a:buChar char="§"/>
              <a:tabLst>
                <a:tab pos="225425" algn="l"/>
              </a:tabLst>
              <a:defRPr/>
            </a:pPr>
            <a:r>
              <a:rPr lang="en-US" sz="2200" dirty="0" smtClean="0">
                <a:latin typeface="+mn-lt"/>
              </a:rPr>
              <a:t>USACE and ESF 12 reroute and step down bulk petroleum conveyance directly to loading racks from ships</a:t>
            </a:r>
          </a:p>
          <a:p>
            <a:pPr marL="165100" marR="0" lvl="0" indent="-165100" algn="l" defTabSz="914400" rtl="0" eaLnBrk="0" fontAlgn="base" latinLnBrk="0" hangingPunct="0">
              <a:lnSpc>
                <a:spcPct val="100000"/>
              </a:lnSpc>
              <a:spcBef>
                <a:spcPts val="0"/>
              </a:spcBef>
              <a:spcAft>
                <a:spcPts val="1200"/>
              </a:spcAft>
              <a:buClrTx/>
              <a:buSzTx/>
              <a:buFont typeface="Wingdings" pitchFamily="2" charset="2"/>
              <a:buChar char="§"/>
              <a:tabLst>
                <a:tab pos="225425" algn="l"/>
              </a:tabLst>
              <a:defRPr/>
            </a:pPr>
            <a:r>
              <a:rPr lang="en-US" sz="2200" dirty="0" smtClean="0">
                <a:latin typeface="+mn-lt"/>
              </a:rPr>
              <a:t>USACE provides specialized equipment </a:t>
            </a:r>
            <a:r>
              <a:rPr lang="en-US" sz="2200" dirty="0" err="1" smtClean="0">
                <a:latin typeface="+mn-lt"/>
              </a:rPr>
              <a:t>ie</a:t>
            </a:r>
            <a:r>
              <a:rPr lang="en-US" sz="2200" dirty="0" smtClean="0">
                <a:latin typeface="+mn-lt"/>
              </a:rPr>
              <a:t> salvage tugs &amp; barges </a:t>
            </a:r>
          </a:p>
          <a:p>
            <a:pPr marL="165100" marR="0" lvl="0" indent="-165100" algn="l" defTabSz="914400" rtl="0" eaLnBrk="0" fontAlgn="base" latinLnBrk="0" hangingPunct="0">
              <a:lnSpc>
                <a:spcPct val="100000"/>
              </a:lnSpc>
              <a:spcBef>
                <a:spcPts val="0"/>
              </a:spcBef>
              <a:spcAft>
                <a:spcPts val="1200"/>
              </a:spcAft>
              <a:buClrTx/>
              <a:buSzTx/>
              <a:buFont typeface="Wingdings" pitchFamily="2" charset="2"/>
              <a:buChar char="§"/>
              <a:tabLst>
                <a:tab pos="225425" algn="l"/>
              </a:tabLst>
              <a:defRPr/>
            </a:pPr>
            <a:r>
              <a:rPr lang="en-US" sz="2200" dirty="0" smtClean="0">
                <a:latin typeface="+mn-lt"/>
              </a:rPr>
              <a:t>USACE: begin route clearance and bridge repair operations including key routes outwards from ports</a:t>
            </a:r>
          </a:p>
          <a:p>
            <a:pPr>
              <a:spcBef>
                <a:spcPts val="0"/>
              </a:spcBef>
              <a:spcAft>
                <a:spcPts val="1200"/>
              </a:spcAft>
              <a:buFont typeface="Arial" pitchFamily="34" charset="0"/>
              <a:buChar char="•"/>
            </a:pPr>
            <a:r>
              <a:rPr lang="en-US" sz="2200" dirty="0" smtClean="0">
                <a:latin typeface="+mn-lt"/>
              </a:rPr>
              <a:t>USACE support channel surveys if requested</a:t>
            </a:r>
          </a:p>
          <a:p>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165100" marR="0" lvl="0" indent="-165100" algn="l" defTabSz="914400" rtl="0" eaLnBrk="0" fontAlgn="base" latinLnBrk="0" hangingPunct="0">
              <a:lnSpc>
                <a:spcPct val="100000"/>
              </a:lnSpc>
              <a:spcBef>
                <a:spcPct val="20000"/>
              </a:spcBef>
              <a:spcAft>
                <a:spcPct val="0"/>
              </a:spcAft>
              <a:buClrTx/>
              <a:buSzTx/>
              <a:buFont typeface="Wingdings" pitchFamily="2" charset="2"/>
              <a:buChar char="§"/>
              <a:tabLst>
                <a:tab pos="225425" algn="l"/>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3148"/>
          </a:xfrm>
        </p:spPr>
        <p:txBody>
          <a:bodyPr/>
          <a:lstStyle/>
          <a:p>
            <a:r>
              <a:rPr lang="en-US" sz="3600" dirty="0" smtClean="0"/>
              <a:t>Bundled PSMA for SoCal Earthquake</a:t>
            </a:r>
            <a:r>
              <a:rPr lang="en-US" dirty="0" smtClean="0"/>
              <a:t/>
            </a:r>
            <a:br>
              <a:rPr lang="en-US" dirty="0" smtClean="0"/>
            </a:br>
            <a:r>
              <a:rPr lang="en-US" sz="1800" dirty="0" smtClean="0"/>
              <a:t>Total </a:t>
            </a:r>
            <a:r>
              <a:rPr lang="en-US" sz="1800" b="1" dirty="0" smtClean="0"/>
              <a:t>$129,380,000</a:t>
            </a:r>
            <a:endParaRPr lang="en-US" sz="1800" dirty="0"/>
          </a:p>
        </p:txBody>
      </p:sp>
      <p:graphicFrame>
        <p:nvGraphicFramePr>
          <p:cNvPr id="6" name="Table 5"/>
          <p:cNvGraphicFramePr>
            <a:graphicFrameLocks noGrp="1"/>
          </p:cNvGraphicFramePr>
          <p:nvPr/>
        </p:nvGraphicFramePr>
        <p:xfrm>
          <a:off x="791572" y="941696"/>
          <a:ext cx="7574505" cy="5325440"/>
        </p:xfrm>
        <a:graphic>
          <a:graphicData uri="http://schemas.openxmlformats.org/drawingml/2006/table">
            <a:tbl>
              <a:tblPr/>
              <a:tblGrid>
                <a:gridCol w="3680062"/>
                <a:gridCol w="768640"/>
                <a:gridCol w="859554"/>
                <a:gridCol w="1178581"/>
                <a:gridCol w="1087668"/>
              </a:tblGrid>
              <a:tr h="186905">
                <a:tc>
                  <a:txBody>
                    <a:bodyPr/>
                    <a:lstStyle/>
                    <a:p>
                      <a:pPr marL="0" marR="0">
                        <a:lnSpc>
                          <a:spcPct val="115000"/>
                        </a:lnSpc>
                        <a:spcBef>
                          <a:spcPts val="0"/>
                        </a:spcBef>
                        <a:spcAft>
                          <a:spcPts val="0"/>
                        </a:spcAft>
                      </a:pPr>
                      <a:r>
                        <a:rPr lang="en-US" sz="1100" b="1" dirty="0">
                          <a:solidFill>
                            <a:srgbClr val="000000"/>
                          </a:solidFill>
                          <a:latin typeface="+mn-lt"/>
                          <a:ea typeface="Times New Roman"/>
                          <a:cs typeface="Times New Roman"/>
                        </a:rPr>
                        <a:t> SOUTHERN CALIFORNIA (NRCC)</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PAX</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TYPE</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DFA</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FOS</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186905">
                <a:tc>
                  <a:txBody>
                    <a:bodyPr/>
                    <a:lstStyle/>
                    <a:p>
                      <a:pPr marL="0" marR="0">
                        <a:lnSpc>
                          <a:spcPct val="115000"/>
                        </a:lnSpc>
                        <a:spcBef>
                          <a:spcPts val="0"/>
                        </a:spcBef>
                        <a:spcAft>
                          <a:spcPts val="0"/>
                        </a:spcAft>
                      </a:pPr>
                      <a:r>
                        <a:rPr lang="en-US" sz="1100" dirty="0">
                          <a:solidFill>
                            <a:srgbClr val="000000"/>
                          </a:solidFill>
                          <a:latin typeface="+mn-lt"/>
                          <a:ea typeface="Times New Roman"/>
                          <a:cs typeface="Times New Roman"/>
                        </a:rPr>
                        <a:t>NRCC National Activation</a:t>
                      </a:r>
                      <a:endParaRPr lang="en-US" sz="1100" dirty="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12</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FOS</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$255,000</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dirty="0">
                          <a:solidFill>
                            <a:srgbClr val="000000"/>
                          </a:solidFill>
                          <a:latin typeface="+mn-lt"/>
                          <a:ea typeface="Times New Roman"/>
                          <a:cs typeface="Times New Roman"/>
                        </a:rPr>
                        <a:t>Structures Specialists for US&amp;R support</a:t>
                      </a:r>
                      <a:endParaRPr lang="en-US" sz="1100" dirty="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26</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FOS</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$1,200,000</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dirty="0">
                          <a:solidFill>
                            <a:srgbClr val="000000"/>
                          </a:solidFill>
                          <a:latin typeface="+mn-lt"/>
                          <a:ea typeface="Times New Roman"/>
                          <a:cs typeface="Times New Roman"/>
                        </a:rPr>
                        <a:t>Generator Leasing</a:t>
                      </a:r>
                      <a:endParaRPr lang="en-US" sz="1100" dirty="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4</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FOS</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$7,100,000</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dirty="0">
                          <a:solidFill>
                            <a:srgbClr val="000000"/>
                          </a:solidFill>
                          <a:latin typeface="+mn-lt"/>
                          <a:ea typeface="Times New Roman"/>
                          <a:cs typeface="Times New Roman"/>
                        </a:rPr>
                        <a:t>Bottled and Bulk Water</a:t>
                      </a:r>
                      <a:endParaRPr lang="en-US" sz="1100" dirty="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23</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DFA</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$71,000,000</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51">
                <a:tc>
                  <a:txBody>
                    <a:bodyPr/>
                    <a:lstStyle/>
                    <a:p>
                      <a:pPr marL="0" marR="0" algn="r">
                        <a:lnSpc>
                          <a:spcPct val="115000"/>
                        </a:lnSpc>
                        <a:spcBef>
                          <a:spcPts val="0"/>
                        </a:spcBef>
                        <a:spcAft>
                          <a:spcPts val="0"/>
                        </a:spcAft>
                      </a:pPr>
                      <a:r>
                        <a:rPr lang="en-US" sz="1100" b="1" dirty="0">
                          <a:solidFill>
                            <a:srgbClr val="000000"/>
                          </a:solidFill>
                          <a:latin typeface="+mn-lt"/>
                          <a:ea typeface="Times New Roman"/>
                          <a:cs typeface="Times New Roman"/>
                        </a:rPr>
                        <a:t>Total DFA/FOS</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solidFill>
                          <a:srgbClr val="000000"/>
                        </a:solidFill>
                        <a:latin typeface="+mn-lt"/>
                        <a:ea typeface="Times New Roman"/>
                        <a:cs typeface="Times New Roman"/>
                      </a:endParaRPr>
                    </a:p>
                  </a:txBody>
                  <a:tcPr marL="51943" marR="519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mn-lt"/>
                        <a:ea typeface="Times New Roman"/>
                        <a:cs typeface="Times New Roman"/>
                      </a:endParaRPr>
                    </a:p>
                  </a:txBody>
                  <a:tcPr marL="51943" marR="519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latin typeface="+mn-lt"/>
                          <a:ea typeface="Times New Roman"/>
                          <a:cs typeface="Times New Roman"/>
                        </a:rPr>
                        <a:t>$71,000,000</a:t>
                      </a:r>
                      <a:endParaRPr lang="en-US" sz="1100">
                        <a:latin typeface="+mn-lt"/>
                        <a:ea typeface="Calibri"/>
                        <a:cs typeface="Times New Roman"/>
                      </a:endParaRPr>
                    </a:p>
                  </a:txBody>
                  <a:tcPr marL="51943" marR="519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latin typeface="+mn-lt"/>
                          <a:ea typeface="Times New Roman"/>
                          <a:cs typeface="Times New Roman"/>
                        </a:rPr>
                        <a:t>$8,555,000</a:t>
                      </a:r>
                      <a:endParaRPr lang="en-US" sz="1100">
                        <a:latin typeface="+mn-lt"/>
                        <a:ea typeface="Calibri"/>
                        <a:cs typeface="Times New Roman"/>
                      </a:endParaRPr>
                    </a:p>
                  </a:txBody>
                  <a:tcPr marL="51943" marR="519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b="1" dirty="0">
                          <a:solidFill>
                            <a:srgbClr val="000000"/>
                          </a:solidFill>
                          <a:latin typeface="+mn-lt"/>
                          <a:ea typeface="Times New Roman"/>
                          <a:cs typeface="Times New Roman"/>
                        </a:rPr>
                        <a:t> SOUTHERN CALIFORNIA (RRCC/JFO)</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solidFill>
                          <a:srgbClr val="000000"/>
                        </a:solidFill>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TYPE</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DFA</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FOS</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186905">
                <a:tc>
                  <a:txBody>
                    <a:bodyPr/>
                    <a:lstStyle/>
                    <a:p>
                      <a:pPr marL="0" marR="0">
                        <a:lnSpc>
                          <a:spcPct val="115000"/>
                        </a:lnSpc>
                        <a:spcBef>
                          <a:spcPts val="0"/>
                        </a:spcBef>
                        <a:spcAft>
                          <a:spcPts val="0"/>
                        </a:spcAft>
                      </a:pPr>
                      <a:r>
                        <a:rPr lang="en-US" sz="1100" dirty="0">
                          <a:solidFill>
                            <a:srgbClr val="000000"/>
                          </a:solidFill>
                          <a:latin typeface="+mn-lt"/>
                          <a:ea typeface="Times New Roman"/>
                          <a:cs typeface="Times New Roman"/>
                        </a:rPr>
                        <a:t>Regional Activation (RRCC/JFO/RFO/AFO)</a:t>
                      </a:r>
                      <a:endParaRPr lang="en-US" sz="1100" dirty="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20</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FOS</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$4,200,000</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dirty="0">
                          <a:solidFill>
                            <a:srgbClr val="000000"/>
                          </a:solidFill>
                          <a:latin typeface="+mn-lt"/>
                          <a:ea typeface="Times New Roman"/>
                          <a:cs typeface="Times New Roman"/>
                        </a:rPr>
                        <a:t>Commodities Distribution</a:t>
                      </a:r>
                      <a:endParaRPr lang="en-US" sz="1100" dirty="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134</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FOS</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$6,000,000</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dirty="0">
                          <a:solidFill>
                            <a:srgbClr val="000000"/>
                          </a:solidFill>
                          <a:latin typeface="+mn-lt"/>
                          <a:ea typeface="Times New Roman"/>
                          <a:cs typeface="Times New Roman"/>
                        </a:rPr>
                        <a:t>Deployable Tactical Operations System</a:t>
                      </a:r>
                      <a:endParaRPr lang="en-US" sz="1100" dirty="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22</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FOS</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$1,200,000</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dirty="0">
                          <a:solidFill>
                            <a:srgbClr val="000000"/>
                          </a:solidFill>
                          <a:latin typeface="+mn-lt"/>
                          <a:ea typeface="Times New Roman"/>
                          <a:cs typeface="Times New Roman"/>
                        </a:rPr>
                        <a:t>Infrastructure Assessment</a:t>
                      </a:r>
                      <a:endParaRPr lang="en-US" sz="1100" dirty="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56</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FOS</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$3,000,000</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dirty="0">
                          <a:solidFill>
                            <a:srgbClr val="000000"/>
                          </a:solidFill>
                          <a:latin typeface="+mn-lt"/>
                          <a:ea typeface="Times New Roman"/>
                          <a:cs typeface="Times New Roman"/>
                        </a:rPr>
                        <a:t>Temporary Housing</a:t>
                      </a:r>
                      <a:endParaRPr lang="en-US" sz="1100" dirty="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4</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FOS</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$220,000</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dirty="0">
                          <a:solidFill>
                            <a:srgbClr val="000000"/>
                          </a:solidFill>
                          <a:latin typeface="+mn-lt"/>
                          <a:ea typeface="Times New Roman"/>
                          <a:cs typeface="Times New Roman"/>
                        </a:rPr>
                        <a:t>Logistics</a:t>
                      </a:r>
                      <a:endParaRPr lang="en-US" sz="1100" dirty="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5</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FOS</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$225,000</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dirty="0">
                          <a:solidFill>
                            <a:srgbClr val="000000"/>
                          </a:solidFill>
                          <a:latin typeface="+mn-lt"/>
                          <a:ea typeface="Times New Roman"/>
                          <a:cs typeface="Times New Roman"/>
                        </a:rPr>
                        <a:t>Remote Sensing / GIS</a:t>
                      </a:r>
                      <a:endParaRPr lang="en-US" sz="1100" dirty="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7</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FOS</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$310,000</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a:solidFill>
                            <a:srgbClr val="000000"/>
                          </a:solidFill>
                          <a:latin typeface="+mn-lt"/>
                          <a:ea typeface="Times New Roman"/>
                          <a:cs typeface="Times New Roman"/>
                        </a:rPr>
                        <a:t>Recovery Field Office Operations</a:t>
                      </a:r>
                      <a:endParaRPr lang="en-US" sz="110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0</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FOS</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$3,000,000</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a:solidFill>
                            <a:srgbClr val="000000"/>
                          </a:solidFill>
                          <a:latin typeface="+mn-lt"/>
                          <a:ea typeface="Times New Roman"/>
                          <a:cs typeface="Times New Roman"/>
                        </a:rPr>
                        <a:t>Local Government Liaison</a:t>
                      </a:r>
                      <a:endParaRPr lang="en-US" sz="110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18</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FOS</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$810,000</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a:solidFill>
                            <a:srgbClr val="000000"/>
                          </a:solidFill>
                          <a:latin typeface="+mn-lt"/>
                          <a:ea typeface="Times New Roman"/>
                          <a:cs typeface="Times New Roman"/>
                        </a:rPr>
                        <a:t>Temporary Emergency Power</a:t>
                      </a:r>
                      <a:endParaRPr lang="en-US" sz="110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418</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DFA</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$13,200,000</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a:solidFill>
                            <a:srgbClr val="000000"/>
                          </a:solidFill>
                          <a:latin typeface="+mn-lt"/>
                          <a:ea typeface="Times New Roman"/>
                          <a:cs typeface="Times New Roman"/>
                        </a:rPr>
                        <a:t>Debris Management</a:t>
                      </a:r>
                      <a:endParaRPr lang="en-US" sz="110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40</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DFA</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$5,000,000</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a:solidFill>
                            <a:srgbClr val="000000"/>
                          </a:solidFill>
                          <a:latin typeface="+mn-lt"/>
                          <a:ea typeface="Times New Roman"/>
                          <a:cs typeface="Times New Roman"/>
                        </a:rPr>
                        <a:t>Critical Public Facilities</a:t>
                      </a:r>
                      <a:endParaRPr lang="en-US" sz="110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22</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DFA</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r">
                        <a:lnSpc>
                          <a:spcPct val="115000"/>
                        </a:lnSpc>
                        <a:spcBef>
                          <a:spcPts val="0"/>
                        </a:spcBef>
                        <a:spcAft>
                          <a:spcPts val="0"/>
                        </a:spcAft>
                      </a:pPr>
                      <a:r>
                        <a:rPr lang="en-US" sz="1100" dirty="0">
                          <a:solidFill>
                            <a:srgbClr val="000000"/>
                          </a:solidFill>
                          <a:latin typeface="+mn-lt"/>
                          <a:ea typeface="Times New Roman"/>
                          <a:cs typeface="Times New Roman"/>
                        </a:rPr>
                        <a:t>$3,000,000</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a:solidFill>
                            <a:srgbClr val="000000"/>
                          </a:solidFill>
                          <a:latin typeface="+mn-lt"/>
                          <a:ea typeface="Times New Roman"/>
                          <a:cs typeface="Times New Roman"/>
                        </a:rPr>
                        <a:t>Temporary Housing-Site Design</a:t>
                      </a:r>
                      <a:endParaRPr lang="en-US" sz="110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39</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DFA</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gn="r">
                        <a:lnSpc>
                          <a:spcPct val="115000"/>
                        </a:lnSpc>
                        <a:spcBef>
                          <a:spcPts val="0"/>
                        </a:spcBef>
                        <a:spcAft>
                          <a:spcPts val="0"/>
                        </a:spcAft>
                      </a:pPr>
                      <a:r>
                        <a:rPr lang="en-US" sz="1100" dirty="0">
                          <a:solidFill>
                            <a:srgbClr val="000000"/>
                          </a:solidFill>
                          <a:latin typeface="+mn-lt"/>
                          <a:ea typeface="Times New Roman"/>
                          <a:cs typeface="Times New Roman"/>
                        </a:rPr>
                        <a:t>$3,000,000</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22">
                <a:tc>
                  <a:txBody>
                    <a:bodyPr/>
                    <a:lstStyle/>
                    <a:p>
                      <a:pPr marL="0" marR="0">
                        <a:lnSpc>
                          <a:spcPct val="115000"/>
                        </a:lnSpc>
                        <a:spcBef>
                          <a:spcPts val="0"/>
                        </a:spcBef>
                        <a:spcAft>
                          <a:spcPts val="0"/>
                        </a:spcAft>
                      </a:pPr>
                      <a:r>
                        <a:rPr lang="en-US" sz="1100">
                          <a:solidFill>
                            <a:srgbClr val="000000"/>
                          </a:solidFill>
                          <a:latin typeface="+mn-lt"/>
                          <a:ea typeface="Times New Roman"/>
                          <a:cs typeface="Times New Roman"/>
                        </a:rPr>
                        <a:t>Technical Assistance</a:t>
                      </a:r>
                      <a:endParaRPr lang="en-US" sz="110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35</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DFA</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gn="r">
                        <a:lnSpc>
                          <a:spcPct val="115000"/>
                        </a:lnSpc>
                        <a:spcBef>
                          <a:spcPts val="0"/>
                        </a:spcBef>
                        <a:spcAft>
                          <a:spcPts val="0"/>
                        </a:spcAft>
                      </a:pPr>
                      <a:r>
                        <a:rPr lang="en-US" sz="1100" dirty="0">
                          <a:solidFill>
                            <a:srgbClr val="000000"/>
                          </a:solidFill>
                          <a:latin typeface="+mn-lt"/>
                          <a:ea typeface="Times New Roman"/>
                          <a:cs typeface="Times New Roman"/>
                        </a:rPr>
                        <a:t>$4,600,000</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09">
                <a:tc>
                  <a:txBody>
                    <a:bodyPr/>
                    <a:lstStyle/>
                    <a:p>
                      <a:pPr marL="0" marR="0">
                        <a:lnSpc>
                          <a:spcPct val="115000"/>
                        </a:lnSpc>
                        <a:spcBef>
                          <a:spcPts val="0"/>
                        </a:spcBef>
                        <a:spcAft>
                          <a:spcPts val="0"/>
                        </a:spcAft>
                      </a:pPr>
                      <a:r>
                        <a:rPr lang="en-US" sz="1100">
                          <a:solidFill>
                            <a:srgbClr val="000000"/>
                          </a:solidFill>
                          <a:latin typeface="+mn-lt"/>
                          <a:ea typeface="Times New Roman"/>
                          <a:cs typeface="Times New Roman"/>
                        </a:rPr>
                        <a:t>Drinking Water Safety &amp; Waste Water IA to State</a:t>
                      </a:r>
                      <a:endParaRPr lang="en-US" sz="110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10</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DFA</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gn="r">
                        <a:lnSpc>
                          <a:spcPct val="115000"/>
                        </a:lnSpc>
                        <a:spcBef>
                          <a:spcPts val="0"/>
                        </a:spcBef>
                        <a:spcAft>
                          <a:spcPts val="0"/>
                        </a:spcAft>
                      </a:pPr>
                      <a:r>
                        <a:rPr lang="en-US" sz="1100" dirty="0">
                          <a:solidFill>
                            <a:srgbClr val="000000"/>
                          </a:solidFill>
                          <a:latin typeface="+mn-lt"/>
                          <a:ea typeface="Times New Roman"/>
                          <a:cs typeface="Times New Roman"/>
                        </a:rPr>
                        <a:t>$1,550,000</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dirty="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09">
                <a:tc>
                  <a:txBody>
                    <a:bodyPr/>
                    <a:lstStyle/>
                    <a:p>
                      <a:pPr marL="0" marR="0">
                        <a:lnSpc>
                          <a:spcPct val="115000"/>
                        </a:lnSpc>
                        <a:spcBef>
                          <a:spcPts val="0"/>
                        </a:spcBef>
                        <a:spcAft>
                          <a:spcPts val="0"/>
                        </a:spcAft>
                      </a:pPr>
                      <a:r>
                        <a:rPr lang="en-US" sz="1100">
                          <a:solidFill>
                            <a:srgbClr val="000000"/>
                          </a:solidFill>
                          <a:latin typeface="+mn-lt"/>
                          <a:ea typeface="Times New Roman"/>
                          <a:cs typeface="Times New Roman"/>
                        </a:rPr>
                        <a:t>Drinking Water Safety &amp; Waste Water Infrastructure Assessment and Repair</a:t>
                      </a:r>
                      <a:endParaRPr lang="en-US" sz="1100">
                        <a:latin typeface="+mn-lt"/>
                        <a:ea typeface="Calibri"/>
                        <a:cs typeface="Times New Roman"/>
                      </a:endParaRPr>
                    </a:p>
                  </a:txBody>
                  <a:tcPr marL="51943" marR="51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mn-lt"/>
                          <a:ea typeface="Times New Roman"/>
                          <a:cs typeface="Times New Roman"/>
                        </a:rPr>
                        <a:t>12</a:t>
                      </a:r>
                      <a:endParaRPr lang="en-US" sz="1100" dirty="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mn-lt"/>
                          <a:ea typeface="Times New Roman"/>
                          <a:cs typeface="Times New Roman"/>
                        </a:rPr>
                        <a:t>DFA</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$510,000</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dirty="0">
                        <a:latin typeface="+mn-lt"/>
                        <a:ea typeface="Times New Roman"/>
                        <a:cs typeface="Times New Roman"/>
                      </a:endParaRPr>
                    </a:p>
                  </a:txBody>
                  <a:tcPr marL="51943" marR="51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626">
                <a:tc>
                  <a:txBody>
                    <a:bodyPr/>
                    <a:lstStyle/>
                    <a:p>
                      <a:pPr marL="0" marR="0" algn="r">
                        <a:lnSpc>
                          <a:spcPct val="115000"/>
                        </a:lnSpc>
                        <a:spcBef>
                          <a:spcPts val="0"/>
                        </a:spcBef>
                        <a:spcAft>
                          <a:spcPts val="0"/>
                        </a:spcAft>
                      </a:pPr>
                      <a:r>
                        <a:rPr lang="en-US" sz="1100" b="1">
                          <a:solidFill>
                            <a:srgbClr val="000000"/>
                          </a:solidFill>
                          <a:latin typeface="+mn-lt"/>
                          <a:ea typeface="Times New Roman"/>
                          <a:cs typeface="Times New Roman"/>
                        </a:rPr>
                        <a:t>Regional DFA/FOS Total</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1100" dirty="0">
                        <a:solidFill>
                          <a:srgbClr val="000000"/>
                        </a:solidFill>
                        <a:latin typeface="+mn-lt"/>
                        <a:ea typeface="Times New Roman"/>
                        <a:cs typeface="Times New Roman"/>
                      </a:endParaRPr>
                    </a:p>
                  </a:txBody>
                  <a:tcPr marL="51943" marR="5194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a:latin typeface="+mn-lt"/>
                        <a:ea typeface="Times New Roman"/>
                        <a:cs typeface="Times New Roman"/>
                      </a:endParaRPr>
                    </a:p>
                  </a:txBody>
                  <a:tcPr marL="51943" marR="5194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$30,860,000</a:t>
                      </a:r>
                      <a:endParaRPr lang="en-US" sz="1100">
                        <a:latin typeface="+mn-lt"/>
                        <a:ea typeface="Calibri"/>
                        <a:cs typeface="Times New Roman"/>
                      </a:endParaRPr>
                    </a:p>
                  </a:txBody>
                  <a:tcPr marL="51943" marR="5194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solidFill>
                            <a:srgbClr val="000000"/>
                          </a:solidFill>
                          <a:latin typeface="+mn-lt"/>
                          <a:ea typeface="Times New Roman"/>
                          <a:cs typeface="Times New Roman"/>
                        </a:rPr>
                        <a:t>$18,965,000</a:t>
                      </a:r>
                      <a:endParaRPr lang="en-US" sz="1100" dirty="0">
                        <a:latin typeface="+mn-lt"/>
                        <a:ea typeface="Calibri"/>
                        <a:cs typeface="Times New Roman"/>
                      </a:endParaRPr>
                    </a:p>
                  </a:txBody>
                  <a:tcPr marL="51943" marR="5194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1626">
                <a:tc>
                  <a:txBody>
                    <a:bodyPr/>
                    <a:lstStyle/>
                    <a:p>
                      <a:pPr marL="0" marR="0" algn="r">
                        <a:lnSpc>
                          <a:spcPct val="115000"/>
                        </a:lnSpc>
                        <a:spcBef>
                          <a:spcPts val="0"/>
                        </a:spcBef>
                        <a:spcAft>
                          <a:spcPts val="0"/>
                        </a:spcAft>
                      </a:pPr>
                      <a:r>
                        <a:rPr lang="en-US" sz="1100" b="1">
                          <a:solidFill>
                            <a:srgbClr val="000000"/>
                          </a:solidFill>
                          <a:latin typeface="+mn-lt"/>
                          <a:ea typeface="Times New Roman"/>
                          <a:cs typeface="Times New Roman"/>
                        </a:rPr>
                        <a:t>DFA/FOS Bundle Total</a:t>
                      </a:r>
                      <a:endParaRPr lang="en-US" sz="1100">
                        <a:latin typeface="+mn-lt"/>
                        <a:ea typeface="Calibri"/>
                        <a:cs typeface="Times New Roman"/>
                      </a:endParaRPr>
                    </a:p>
                  </a:txBody>
                  <a:tcPr marL="51943" marR="51943"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latin typeface="+mn-lt"/>
                          <a:ea typeface="Times New Roman"/>
                          <a:cs typeface="Times New Roman"/>
                        </a:rPr>
                        <a:t>907</a:t>
                      </a:r>
                      <a:endParaRPr lang="en-US" sz="1100" dirty="0">
                        <a:solidFill>
                          <a:srgbClr val="000000"/>
                        </a:solidFill>
                        <a:latin typeface="+mn-lt"/>
                        <a:ea typeface="Times New Roman"/>
                        <a:cs typeface="Times New Roman"/>
                      </a:endParaRPr>
                    </a:p>
                  </a:txBody>
                  <a:tcPr marL="51943" marR="5194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mn-lt"/>
                          <a:ea typeface="Times New Roman"/>
                          <a:cs typeface="Times New Roman"/>
                        </a:rPr>
                        <a:t> </a:t>
                      </a:r>
                      <a:endParaRPr lang="en-US" sz="1100">
                        <a:latin typeface="+mn-lt"/>
                        <a:ea typeface="Calibri"/>
                        <a:cs typeface="Times New Roman"/>
                      </a:endParaRPr>
                    </a:p>
                  </a:txBody>
                  <a:tcPr marL="51943" marR="5194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latin typeface="+mn-lt"/>
                          <a:ea typeface="Times New Roman"/>
                          <a:cs typeface="Times New Roman"/>
                        </a:rPr>
                        <a:t>$101,860,000</a:t>
                      </a:r>
                      <a:endParaRPr lang="en-US" sz="1100">
                        <a:latin typeface="+mn-lt"/>
                        <a:ea typeface="Calibri"/>
                        <a:cs typeface="Times New Roman"/>
                      </a:endParaRPr>
                    </a:p>
                  </a:txBody>
                  <a:tcPr marL="51943" marR="5194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dirty="0">
                          <a:solidFill>
                            <a:srgbClr val="000000"/>
                          </a:solidFill>
                          <a:latin typeface="+mn-lt"/>
                          <a:ea typeface="Times New Roman"/>
                          <a:cs typeface="Times New Roman"/>
                        </a:rPr>
                        <a:t>$27,520,000</a:t>
                      </a:r>
                      <a:endParaRPr lang="en-US" sz="1100" dirty="0">
                        <a:latin typeface="+mn-lt"/>
                        <a:ea typeface="Calibri"/>
                        <a:cs typeface="Times New Roman"/>
                      </a:endParaRPr>
                    </a:p>
                  </a:txBody>
                  <a:tcPr marL="51943" marR="51943"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Right Arrow 3"/>
          <p:cNvSpPr/>
          <p:nvPr/>
        </p:nvSpPr>
        <p:spPr>
          <a:xfrm>
            <a:off x="-975360" y="1767840"/>
            <a:ext cx="411480" cy="2743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044440" y="4846320"/>
            <a:ext cx="411480" cy="2743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11480" y="4846320"/>
            <a:ext cx="411480" cy="2743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Search &amp; Rescue</a:t>
            </a:r>
            <a:endParaRPr lang="en-US" dirty="0"/>
          </a:p>
        </p:txBody>
      </p:sp>
      <p:sp>
        <p:nvSpPr>
          <p:cNvPr id="3" name="Content Placeholder 2"/>
          <p:cNvSpPr>
            <a:spLocks noGrp="1"/>
          </p:cNvSpPr>
          <p:nvPr>
            <p:ph idx="1"/>
          </p:nvPr>
        </p:nvSpPr>
        <p:spPr>
          <a:xfrm>
            <a:off x="487363" y="1017588"/>
            <a:ext cx="8229600" cy="4724400"/>
          </a:xfrm>
        </p:spPr>
        <p:txBody>
          <a:bodyPr/>
          <a:lstStyle/>
          <a:p>
            <a:pPr>
              <a:spcAft>
                <a:spcPts val="1200"/>
              </a:spcAft>
            </a:pPr>
            <a:r>
              <a:rPr lang="en-US" sz="2000" dirty="0" smtClean="0"/>
              <a:t>8 of 28 National Urban Search and Rescue task forces reside in </a:t>
            </a:r>
            <a:r>
              <a:rPr lang="en-US" sz="2000" dirty="0" err="1" smtClean="0"/>
              <a:t>SoCal</a:t>
            </a:r>
            <a:endParaRPr lang="en-US" sz="2000" dirty="0" smtClean="0"/>
          </a:p>
          <a:p>
            <a:pPr>
              <a:spcAft>
                <a:spcPts val="1200"/>
              </a:spcAft>
            </a:pPr>
            <a:r>
              <a:rPr lang="en-US" sz="2000" dirty="0" smtClean="0"/>
              <a:t>Estimated 5-10 high rises will collapse, ~800 10+ story buildings are in the impact area.  ~5000 rescues from collapsed structures may be necessary.  </a:t>
            </a:r>
          </a:p>
          <a:p>
            <a:pPr>
              <a:spcAft>
                <a:spcPts val="1200"/>
              </a:spcAft>
            </a:pPr>
            <a:r>
              <a:rPr lang="en-US" sz="2000" dirty="0" smtClean="0"/>
              <a:t>Size Large US&amp;R Structures Specialist Cadre (26 </a:t>
            </a:r>
            <a:r>
              <a:rPr lang="en-US" sz="2000" dirty="0" err="1" smtClean="0"/>
              <a:t>pax</a:t>
            </a:r>
            <a:r>
              <a:rPr lang="en-US" sz="2000" dirty="0" smtClean="0"/>
              <a:t>) deployed as part of the bundle  (14 day deployment)</a:t>
            </a:r>
          </a:p>
          <a:p>
            <a:pPr>
              <a:spcAft>
                <a:spcPts val="1200"/>
              </a:spcAft>
            </a:pPr>
            <a:r>
              <a:rPr lang="en-US" sz="2000" dirty="0" smtClean="0"/>
              <a:t>Structures Specialist Cadre deploys to LAX</a:t>
            </a:r>
          </a:p>
          <a:p>
            <a:pPr>
              <a:spcAft>
                <a:spcPts val="1200"/>
              </a:spcAft>
            </a:pPr>
            <a:r>
              <a:rPr lang="en-US" sz="2000" dirty="0" smtClean="0"/>
              <a:t>Six-person Structures Specialists Advanced Strike Team reports to FEMA US&amp;R IST </a:t>
            </a:r>
          </a:p>
          <a:p>
            <a:pPr>
              <a:spcAft>
                <a:spcPts val="1200"/>
              </a:spcAft>
            </a:pPr>
            <a:r>
              <a:rPr lang="en-US" sz="2000" dirty="0" smtClean="0"/>
              <a:t>Remaining Structures Specialist Cadre to supplement US&amp;R Task Forces</a:t>
            </a:r>
            <a:endParaRPr lang="en-US" sz="2000" dirty="0"/>
          </a:p>
        </p:txBody>
      </p:sp>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18</a:t>
            </a:fld>
            <a:endParaRPr lang="en-US"/>
          </a:p>
        </p:txBody>
      </p:sp>
      <p:pic>
        <p:nvPicPr>
          <p:cNvPr id="5" name="Picture 2"/>
          <p:cNvPicPr>
            <a:picLocks noChangeAspect="1" noChangeArrowheads="1"/>
          </p:cNvPicPr>
          <p:nvPr/>
        </p:nvPicPr>
        <p:blipFill>
          <a:blip r:embed="rId3" cstate="print"/>
          <a:srcRect/>
          <a:stretch>
            <a:fillRect/>
          </a:stretch>
        </p:blipFill>
        <p:spPr bwMode="auto">
          <a:xfrm>
            <a:off x="46056" y="3048000"/>
            <a:ext cx="323814" cy="255767"/>
          </a:xfrm>
          <a:prstGeom prst="rect">
            <a:avLst/>
          </a:prstGeom>
          <a:noFill/>
          <a:ln w="9525">
            <a:noFill/>
            <a:miter lim="800000"/>
            <a:headEnd/>
            <a:tailEnd/>
          </a:ln>
          <a:effectLst/>
        </p:spPr>
      </p:pic>
      <p:sp>
        <p:nvSpPr>
          <p:cNvPr id="6" name="Rectangle 5"/>
          <p:cNvSpPr/>
          <p:nvPr/>
        </p:nvSpPr>
        <p:spPr>
          <a:xfrm>
            <a:off x="7150308" y="6519446"/>
            <a:ext cx="1993692" cy="33855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 b="1" cap="none" spc="50" dirty="0" smtClean="0">
                <a:ln w="11430"/>
                <a:gradFill>
                  <a:gsLst>
                    <a:gs pos="25000">
                      <a:schemeClr val="accent2">
                        <a:satMod val="155000"/>
                      </a:schemeClr>
                    </a:gs>
                    <a:gs pos="100000">
                      <a:schemeClr val="accent2">
                        <a:shade val="45000"/>
                        <a:satMod val="165000"/>
                      </a:schemeClr>
                    </a:gs>
                  </a:gsLst>
                  <a:lin ang="5400000"/>
                </a:gradFill>
              </a:rPr>
              <a:t>Bundled PSMA</a:t>
            </a:r>
            <a:endParaRPr lang="en-US" sz="1600" b="1" cap="none" spc="50" dirty="0">
              <a:ln w="11430"/>
              <a:gradFill>
                <a:gsLst>
                  <a:gs pos="25000">
                    <a:schemeClr val="accent2">
                      <a:satMod val="155000"/>
                    </a:schemeClr>
                  </a:gs>
                  <a:gs pos="100000">
                    <a:schemeClr val="accent2">
                      <a:shade val="45000"/>
                      <a:satMod val="165000"/>
                    </a:schemeClr>
                  </a:gs>
                </a:gsLst>
                <a:lin ang="5400000"/>
              </a:gra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Power</a:t>
            </a:r>
            <a:endParaRPr lang="en-US" dirty="0"/>
          </a:p>
        </p:txBody>
      </p:sp>
      <p:sp>
        <p:nvSpPr>
          <p:cNvPr id="3" name="Content Placeholder 2"/>
          <p:cNvSpPr>
            <a:spLocks noGrp="1"/>
          </p:cNvSpPr>
          <p:nvPr>
            <p:ph idx="1"/>
          </p:nvPr>
        </p:nvSpPr>
        <p:spPr>
          <a:xfrm>
            <a:off x="207963" y="1135063"/>
            <a:ext cx="8229600" cy="2732399"/>
          </a:xfrm>
        </p:spPr>
        <p:txBody>
          <a:bodyPr/>
          <a:lstStyle/>
          <a:p>
            <a:r>
              <a:rPr lang="en-US" sz="2200" dirty="0" smtClean="0"/>
              <a:t>Generator Leasing</a:t>
            </a:r>
          </a:p>
          <a:p>
            <a:pPr lvl="1">
              <a:buFont typeface="Arial" pitchFamily="34" charset="0"/>
              <a:buChar char="•"/>
            </a:pPr>
            <a:r>
              <a:rPr lang="en-US" sz="2000" dirty="0" smtClean="0"/>
              <a:t>2 @ 54 packs and 20-25 high end gens for 30 days</a:t>
            </a:r>
          </a:p>
          <a:p>
            <a:r>
              <a:rPr lang="en-US" sz="2200" dirty="0" smtClean="0"/>
              <a:t>2 Type 1 Emergency Power Teams supporting</a:t>
            </a:r>
          </a:p>
          <a:p>
            <a:pPr lvl="1">
              <a:buFont typeface="Arial" pitchFamily="34" charset="0"/>
              <a:buChar char="•"/>
            </a:pPr>
            <a:r>
              <a:rPr lang="en-US" sz="2000" dirty="0" smtClean="0"/>
              <a:t>Cajon Pass Task Force</a:t>
            </a:r>
          </a:p>
          <a:p>
            <a:pPr lvl="1">
              <a:buFont typeface="Arial" pitchFamily="34" charset="0"/>
              <a:buChar char="•"/>
            </a:pPr>
            <a:r>
              <a:rPr lang="en-US" sz="2000" dirty="0" smtClean="0"/>
              <a:t>Port Reconstructions Task Force</a:t>
            </a:r>
          </a:p>
          <a:p>
            <a:pPr lvl="1">
              <a:buFont typeface="Arial" pitchFamily="34" charset="0"/>
              <a:buChar char="•"/>
            </a:pPr>
            <a:r>
              <a:rPr lang="en-US" sz="2000" dirty="0" smtClean="0"/>
              <a:t>North-West ISB at Burbank Airport</a:t>
            </a:r>
          </a:p>
          <a:p>
            <a:pPr lvl="1">
              <a:buFont typeface="Arial" pitchFamily="34" charset="0"/>
              <a:buChar char="•"/>
            </a:pPr>
            <a:r>
              <a:rPr lang="en-US" sz="2000" dirty="0" smtClean="0"/>
              <a:t>South-East ISB at March Air Force Base</a:t>
            </a:r>
          </a:p>
        </p:txBody>
      </p:sp>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19</a:t>
            </a:fld>
            <a:endParaRPr lang="en-US"/>
          </a:p>
        </p:txBody>
      </p:sp>
      <p:sp>
        <p:nvSpPr>
          <p:cNvPr id="6" name="Content Placeholder 2"/>
          <p:cNvSpPr txBox="1">
            <a:spLocks/>
          </p:cNvSpPr>
          <p:nvPr/>
        </p:nvSpPr>
        <p:spPr bwMode="auto">
          <a:xfrm>
            <a:off x="207963" y="4758570"/>
            <a:ext cx="8229600" cy="12000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lang="en-US" sz="2200" kern="0" dirty="0" smtClean="0">
                <a:latin typeface="+mn-lt"/>
                <a:cs typeface="+mn-cs"/>
              </a:rPr>
              <a:t>Temporary Housing Task Force support</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2200" b="0" i="0" u="none" strike="noStrike" kern="0" cap="none" spc="0" normalizeH="0" baseline="0" noProof="0" dirty="0" smtClean="0">
                <a:ln>
                  <a:noFill/>
                </a:ln>
                <a:solidFill>
                  <a:schemeClr val="tx1"/>
                </a:solidFill>
                <a:effectLst/>
                <a:uLnTx/>
                <a:uFillTx/>
                <a:latin typeface="+mn-lt"/>
                <a:cs typeface="+mn-cs"/>
              </a:rPr>
              <a:t>Critical</a:t>
            </a:r>
            <a:r>
              <a:rPr kumimoji="0" lang="en-US" sz="2200" b="0" i="0" u="none" strike="noStrike" kern="0" cap="none" spc="0" normalizeH="0" noProof="0" dirty="0" smtClean="0">
                <a:ln>
                  <a:noFill/>
                </a:ln>
                <a:solidFill>
                  <a:schemeClr val="tx1"/>
                </a:solidFill>
                <a:effectLst/>
                <a:uLnTx/>
                <a:uFillTx/>
                <a:latin typeface="+mn-lt"/>
                <a:cs typeface="+mn-cs"/>
              </a:rPr>
              <a:t> Public Facilities Mission</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lang="en-US" sz="2200" kern="0" baseline="0" dirty="0" smtClean="0">
                <a:latin typeface="+mn-lt"/>
                <a:cs typeface="+mn-cs"/>
              </a:rPr>
              <a:t>Temporary</a:t>
            </a:r>
            <a:r>
              <a:rPr lang="en-US" sz="2200" kern="0" dirty="0" smtClean="0">
                <a:latin typeface="+mn-lt"/>
                <a:cs typeface="+mn-cs"/>
              </a:rPr>
              <a:t> Housing Site Design</a:t>
            </a:r>
            <a:endParaRPr kumimoji="0" lang="en-US" sz="2200" b="0" i="0" u="none" strike="noStrike" kern="0" cap="none" spc="0" normalizeH="0" baseline="0" noProof="0" dirty="0" smtClean="0">
              <a:ln>
                <a:noFill/>
              </a:ln>
              <a:solidFill>
                <a:schemeClr val="tx1"/>
              </a:solidFill>
              <a:effectLst/>
              <a:uLnTx/>
              <a:uFillTx/>
              <a:latin typeface="+mn-lt"/>
            </a:endParaRPr>
          </a:p>
        </p:txBody>
      </p:sp>
      <p:sp>
        <p:nvSpPr>
          <p:cNvPr id="7" name="Title 1"/>
          <p:cNvSpPr txBox="1">
            <a:spLocks/>
          </p:cNvSpPr>
          <p:nvPr/>
        </p:nvSpPr>
        <p:spPr bwMode="auto">
          <a:xfrm>
            <a:off x="207963" y="3869961"/>
            <a:ext cx="8229600" cy="8312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Temporary</a:t>
            </a:r>
            <a:r>
              <a:rPr kumimoji="0" lang="en-US" sz="4400" b="0" i="0" u="none" strike="noStrike" kern="0" cap="none" spc="0" normalizeH="0" noProof="0" dirty="0" smtClean="0">
                <a:ln>
                  <a:noFill/>
                </a:ln>
                <a:solidFill>
                  <a:schemeClr val="tx2"/>
                </a:solidFill>
                <a:effectLst/>
                <a:uLnTx/>
                <a:uFillTx/>
                <a:latin typeface="+mj-lt"/>
                <a:ea typeface="+mj-ea"/>
                <a:cs typeface="+mj-cs"/>
              </a:rPr>
              <a:t> Housing</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8" name="Rectangle 7"/>
          <p:cNvSpPr/>
          <p:nvPr/>
        </p:nvSpPr>
        <p:spPr>
          <a:xfrm>
            <a:off x="7150308" y="6519446"/>
            <a:ext cx="1993692" cy="33855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 b="1" cap="none" spc="50" dirty="0" smtClean="0">
                <a:ln w="11430"/>
                <a:gradFill>
                  <a:gsLst>
                    <a:gs pos="25000">
                      <a:schemeClr val="accent2">
                        <a:satMod val="155000"/>
                      </a:schemeClr>
                    </a:gs>
                    <a:gs pos="100000">
                      <a:schemeClr val="accent2">
                        <a:shade val="45000"/>
                        <a:satMod val="165000"/>
                      </a:schemeClr>
                    </a:gs>
                  </a:gsLst>
                  <a:lin ang="5400000"/>
                </a:gradFill>
              </a:rPr>
              <a:t>Bundled PSMA</a:t>
            </a:r>
            <a:endParaRPr lang="en-US" sz="1600" b="1" cap="none" spc="50" dirty="0">
              <a:ln w="11430"/>
              <a:gradFill>
                <a:gsLst>
                  <a:gs pos="25000">
                    <a:schemeClr val="accent2">
                      <a:satMod val="155000"/>
                    </a:schemeClr>
                  </a:gs>
                  <a:gs pos="100000">
                    <a:schemeClr val="accent2">
                      <a:shade val="45000"/>
                      <a:satMod val="165000"/>
                    </a:schemeClr>
                  </a:gs>
                </a:gsLst>
                <a:lin ang="5400000"/>
              </a:gra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0" y="1"/>
            <a:ext cx="9140825" cy="1017588"/>
          </a:xfrm>
          <a:prstGeom prst="rect">
            <a:avLst/>
          </a:prstGeom>
          <a:noFill/>
          <a:ln w="9525">
            <a:noFill/>
            <a:miter lim="800000"/>
            <a:headEnd/>
            <a:tailEnd/>
          </a:ln>
          <a:effectLst/>
        </p:spPr>
        <p:txBody>
          <a:bodyPr anchor="ctr"/>
          <a:lstStyle/>
          <a:p>
            <a:pPr algn="ctr" eaLnBrk="0" hangingPunct="0">
              <a:defRPr/>
            </a:pPr>
            <a:r>
              <a:rPr lang="en-US" sz="3600" b="1" dirty="0" smtClean="0">
                <a:solidFill>
                  <a:schemeClr val="tx2"/>
                </a:solidFill>
                <a:effectLst>
                  <a:outerShdw blurRad="38100" dist="38100" dir="2700000" algn="tl">
                    <a:srgbClr val="C0C0C0"/>
                  </a:outerShdw>
                </a:effectLst>
              </a:rPr>
              <a:t>Southern California Catastrophic Earthquake Response Plan</a:t>
            </a:r>
            <a:endParaRPr lang="en-US" sz="3600" b="1" dirty="0">
              <a:solidFill>
                <a:schemeClr val="tx2"/>
              </a:solidFill>
              <a:effectLst>
                <a:outerShdw blurRad="38100" dist="38100" dir="2700000" algn="tl">
                  <a:srgbClr val="C0C0C0"/>
                </a:outerShdw>
              </a:effectLst>
            </a:endParaRPr>
          </a:p>
        </p:txBody>
      </p:sp>
      <p:pic>
        <p:nvPicPr>
          <p:cNvPr id="6" name="Picture 5" descr="PHO-10Jan12-198344"/>
          <p:cNvPicPr>
            <a:picLocks noChangeAspect="1" noChangeArrowheads="1"/>
          </p:cNvPicPr>
          <p:nvPr/>
        </p:nvPicPr>
        <p:blipFill>
          <a:blip r:embed="rId3" cstate="print"/>
          <a:srcRect/>
          <a:stretch>
            <a:fillRect/>
          </a:stretch>
        </p:blipFill>
        <p:spPr bwMode="auto">
          <a:xfrm>
            <a:off x="5199966" y="1371600"/>
            <a:ext cx="3761154" cy="2667000"/>
          </a:xfrm>
          <a:prstGeom prst="rect">
            <a:avLst/>
          </a:prstGeom>
          <a:noFill/>
          <a:ln w="9525">
            <a:solidFill>
              <a:schemeClr val="tx1"/>
            </a:solidFill>
            <a:miter lim="800000"/>
            <a:headEnd/>
            <a:tailEnd/>
          </a:ln>
        </p:spPr>
      </p:pic>
      <p:pic>
        <p:nvPicPr>
          <p:cNvPr id="7" name="Picture 4" descr="Earthquake3"/>
          <p:cNvPicPr>
            <a:picLocks noChangeAspect="1" noChangeArrowheads="1"/>
          </p:cNvPicPr>
          <p:nvPr/>
        </p:nvPicPr>
        <p:blipFill>
          <a:blip r:embed="rId4" cstate="print"/>
          <a:srcRect/>
          <a:stretch>
            <a:fillRect/>
          </a:stretch>
        </p:blipFill>
        <p:spPr bwMode="auto">
          <a:xfrm>
            <a:off x="447907" y="3810000"/>
            <a:ext cx="3743093" cy="2895600"/>
          </a:xfrm>
          <a:prstGeom prst="rect">
            <a:avLst/>
          </a:prstGeom>
          <a:noFill/>
          <a:ln w="9525">
            <a:solidFill>
              <a:schemeClr val="tx1"/>
            </a:solidFill>
            <a:miter lim="800000"/>
            <a:headEnd/>
            <a:tailEnd/>
          </a:ln>
        </p:spPr>
      </p:pic>
      <p:sp>
        <p:nvSpPr>
          <p:cNvPr id="8" name="Rectangle 3"/>
          <p:cNvSpPr txBox="1">
            <a:spLocks noChangeArrowheads="1"/>
          </p:cNvSpPr>
          <p:nvPr/>
        </p:nvSpPr>
        <p:spPr bwMode="auto">
          <a:xfrm>
            <a:off x="4765798" y="4038600"/>
            <a:ext cx="4698242" cy="30327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25425" marR="0" lvl="0" indent="-225425"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400" b="1" kern="0" dirty="0" smtClean="0">
                <a:cs typeface="+mn-cs"/>
              </a:rPr>
              <a:t>Response Framework</a:t>
            </a:r>
          </a:p>
          <a:p>
            <a:pPr marL="225425" marR="0" lvl="0" indent="-225425"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400" b="1" kern="0" dirty="0" smtClean="0">
                <a:cs typeface="+mn-cs"/>
              </a:rPr>
              <a:t>Critical Areas of Concern</a:t>
            </a:r>
          </a:p>
          <a:p>
            <a:pPr marL="225425" marR="0" lvl="0" indent="-225425"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400" b="1" kern="0" dirty="0" smtClean="0">
                <a:cs typeface="+mn-cs"/>
              </a:rPr>
              <a:t>Bundled PSMA</a:t>
            </a:r>
          </a:p>
          <a:p>
            <a:pPr marL="225425" marR="0" lvl="0" indent="-225425"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400" b="1" kern="0" dirty="0" smtClean="0">
                <a:cs typeface="+mn-cs"/>
              </a:rPr>
              <a:t>Mission Specifics</a:t>
            </a:r>
          </a:p>
          <a:p>
            <a:pPr marL="225425" marR="0" lvl="0" indent="-225425" algn="l" defTabSz="914400" rtl="0" eaLnBrk="1" fontAlgn="base" latinLnBrk="0" hangingPunct="1">
              <a:lnSpc>
                <a:spcPct val="100000"/>
              </a:lnSpc>
              <a:spcBef>
                <a:spcPct val="20000"/>
              </a:spcBef>
              <a:spcAft>
                <a:spcPct val="0"/>
              </a:spcAft>
              <a:buClrTx/>
              <a:buSzTx/>
              <a:buFont typeface="Arial" pitchFamily="34" charset="0"/>
              <a:buChar char="•"/>
              <a:tabLst/>
              <a:defRPr/>
            </a:pPr>
            <a:endParaRPr lang="en-US" sz="1600" b="1" kern="0" dirty="0" smtClean="0">
              <a:cs typeface="+mn-cs"/>
            </a:endParaRPr>
          </a:p>
        </p:txBody>
      </p:sp>
      <p:sp>
        <p:nvSpPr>
          <p:cNvPr id="9" name="TextBox 8"/>
          <p:cNvSpPr txBox="1"/>
          <p:nvPr/>
        </p:nvSpPr>
        <p:spPr>
          <a:xfrm>
            <a:off x="944563" y="1478280"/>
            <a:ext cx="2193229" cy="1938992"/>
          </a:xfrm>
          <a:prstGeom prst="rect">
            <a:avLst/>
          </a:prstGeom>
          <a:noFill/>
        </p:spPr>
        <p:txBody>
          <a:bodyPr wrap="none" rtlCol="0">
            <a:spAutoFit/>
          </a:bodyPr>
          <a:lstStyle/>
          <a:p>
            <a:pPr marL="228600" indent="-228600">
              <a:buFont typeface="Arial" pitchFamily="34" charset="0"/>
              <a:buChar char="•"/>
            </a:pPr>
            <a:r>
              <a:rPr lang="en-US" sz="2400" b="1" dirty="0" smtClean="0"/>
              <a:t>Scenario </a:t>
            </a:r>
          </a:p>
          <a:p>
            <a:pPr marL="228600" indent="-228600">
              <a:buFont typeface="Arial" pitchFamily="34" charset="0"/>
              <a:buChar char="•"/>
            </a:pPr>
            <a:r>
              <a:rPr lang="en-US" sz="2400" b="1" dirty="0" smtClean="0"/>
              <a:t>Situation</a:t>
            </a:r>
          </a:p>
          <a:p>
            <a:pPr marL="228600" indent="-228600">
              <a:buFont typeface="Arial" pitchFamily="34" charset="0"/>
              <a:buChar char="•"/>
            </a:pPr>
            <a:r>
              <a:rPr lang="en-US" sz="2400" b="1" dirty="0" smtClean="0"/>
              <a:t>Assumption</a:t>
            </a:r>
          </a:p>
          <a:p>
            <a:pPr marL="228600" indent="-228600">
              <a:buFont typeface="Arial" pitchFamily="34" charset="0"/>
              <a:buChar char="•"/>
            </a:pPr>
            <a:r>
              <a:rPr lang="en-US" sz="2400" b="1" dirty="0" smtClean="0"/>
              <a:t>Impacts</a:t>
            </a:r>
          </a:p>
          <a:p>
            <a:pPr marL="228600" indent="-228600">
              <a:buFont typeface="Arial" pitchFamily="34" charset="0"/>
              <a:buChar char="•"/>
            </a:pPr>
            <a:r>
              <a:rPr lang="en-US" sz="2400" b="1" dirty="0" smtClean="0"/>
              <a:t>Activation</a:t>
            </a:r>
            <a:endParaRPr lang="en-US" sz="2400" b="1" dirty="0"/>
          </a:p>
        </p:txBody>
      </p:sp>
    </p:spTree>
  </p:cSld>
  <p:clrMapOvr>
    <a:masterClrMapping/>
  </p:clrMapOvr>
  <p:transition spd="med"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4459288" algn="l"/>
              </a:tabLst>
            </a:pPr>
            <a:r>
              <a:rPr lang="en-US" dirty="0" smtClean="0"/>
              <a:t>National Water</a:t>
            </a:r>
            <a:endParaRPr lang="en-US" dirty="0"/>
          </a:p>
        </p:txBody>
      </p:sp>
      <p:sp>
        <p:nvSpPr>
          <p:cNvPr id="3" name="Content Placeholder 2"/>
          <p:cNvSpPr>
            <a:spLocks noGrp="1"/>
          </p:cNvSpPr>
          <p:nvPr>
            <p:ph idx="1"/>
          </p:nvPr>
        </p:nvSpPr>
        <p:spPr>
          <a:xfrm>
            <a:off x="472190" y="1135063"/>
            <a:ext cx="8229600" cy="4724400"/>
          </a:xfrm>
        </p:spPr>
        <p:txBody>
          <a:bodyPr/>
          <a:lstStyle/>
          <a:p>
            <a:pPr>
              <a:spcBef>
                <a:spcPts val="0"/>
              </a:spcBef>
              <a:spcAft>
                <a:spcPts val="1200"/>
              </a:spcAft>
            </a:pPr>
            <a:r>
              <a:rPr lang="en-US" dirty="0" smtClean="0"/>
              <a:t>200 trucks per day for 30 days  ($61M)</a:t>
            </a:r>
          </a:p>
          <a:p>
            <a:pPr>
              <a:spcBef>
                <a:spcPts val="0"/>
              </a:spcBef>
              <a:spcAft>
                <a:spcPts val="1200"/>
              </a:spcAft>
            </a:pPr>
            <a:r>
              <a:rPr lang="en-US" dirty="0" smtClean="0"/>
              <a:t>Bulk Water for 30 days ($10M)</a:t>
            </a:r>
            <a:endParaRPr lang="en-US" dirty="0"/>
          </a:p>
        </p:txBody>
      </p:sp>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20</a:t>
            </a:fld>
            <a:endParaRPr lang="en-US"/>
          </a:p>
        </p:txBody>
      </p:sp>
      <p:sp>
        <p:nvSpPr>
          <p:cNvPr id="5" name="Rectangle 4"/>
          <p:cNvSpPr/>
          <p:nvPr/>
        </p:nvSpPr>
        <p:spPr>
          <a:xfrm>
            <a:off x="7150308" y="6519446"/>
            <a:ext cx="1993692" cy="33855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 b="1" cap="none" spc="50" dirty="0" smtClean="0">
                <a:ln w="11430"/>
                <a:gradFill>
                  <a:gsLst>
                    <a:gs pos="25000">
                      <a:schemeClr val="accent2">
                        <a:satMod val="155000"/>
                      </a:schemeClr>
                    </a:gs>
                    <a:gs pos="100000">
                      <a:schemeClr val="accent2">
                        <a:shade val="45000"/>
                        <a:satMod val="165000"/>
                      </a:schemeClr>
                    </a:gs>
                  </a:gsLst>
                  <a:lin ang="5400000"/>
                </a:gradFill>
              </a:rPr>
              <a:t>Bundled PSMA</a:t>
            </a:r>
            <a:endParaRPr lang="en-US" sz="1600" b="1" cap="none" spc="50" dirty="0">
              <a:ln w="11430"/>
              <a:gradFill>
                <a:gsLst>
                  <a:gs pos="25000">
                    <a:schemeClr val="accent2">
                      <a:satMod val="155000"/>
                    </a:schemeClr>
                  </a:gs>
                  <a:gs pos="100000">
                    <a:schemeClr val="accent2">
                      <a:shade val="45000"/>
                      <a:satMod val="165000"/>
                    </a:schemeClr>
                  </a:gs>
                </a:gsLst>
                <a:lin ang="5400000"/>
              </a:gradFill>
            </a:endParaRPr>
          </a:p>
        </p:txBody>
      </p:sp>
      <p:sp>
        <p:nvSpPr>
          <p:cNvPr id="6" name="Title 1"/>
          <p:cNvSpPr txBox="1">
            <a:spLocks/>
          </p:cNvSpPr>
          <p:nvPr/>
        </p:nvSpPr>
        <p:spPr bwMode="auto">
          <a:xfrm>
            <a:off x="485314" y="2670748"/>
            <a:ext cx="8229600" cy="8312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uLnTx/>
                <a:uFillTx/>
                <a:latin typeface="+mj-lt"/>
                <a:ea typeface="+mj-ea"/>
                <a:cs typeface="+mj-cs"/>
              </a:rPr>
              <a:t>Combined Commodities </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34817" name="Rectangle 1"/>
          <p:cNvSpPr>
            <a:spLocks noChangeArrowheads="1"/>
          </p:cNvSpPr>
          <p:nvPr/>
        </p:nvSpPr>
        <p:spPr bwMode="auto">
          <a:xfrm>
            <a:off x="207964" y="3465360"/>
            <a:ext cx="827647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5425" marR="0" lvl="2" indent="404813" algn="l" defTabSz="914400" rtl="0" eaLnBrk="1" fontAlgn="base" latinLnBrk="0" hangingPunct="1">
              <a:lnSpc>
                <a:spcPct val="100000"/>
              </a:lnSpc>
              <a:spcBef>
                <a:spcPct val="0"/>
              </a:spcBef>
              <a:spcAft>
                <a:spcPts val="1200"/>
              </a:spcAft>
              <a:buClrTx/>
              <a:buSzTx/>
              <a:buFont typeface="Wingdings" pitchFamily="2" charset="2"/>
              <a:buChar char="§"/>
              <a:tabLst>
                <a:tab pos="225425" algn="l"/>
              </a:tabLst>
            </a:pPr>
            <a:r>
              <a:rPr kumimoji="0" lang="en-US" sz="2400" b="0" i="0" u="none" strike="noStrike" cap="none" normalizeH="0" baseline="0" dirty="0" smtClean="0">
                <a:ln>
                  <a:noFill/>
                </a:ln>
                <a:solidFill>
                  <a:schemeClr val="tx1"/>
                </a:solidFill>
                <a:effectLst/>
                <a:latin typeface="Arial" pitchFamily="34" charset="0"/>
                <a:ea typeface="Times"/>
                <a:cs typeface="Arial" pitchFamily="34" charset="0"/>
              </a:rPr>
              <a:t>Deploy</a:t>
            </a:r>
            <a:r>
              <a:rPr kumimoji="0" lang="en-US" sz="2400" b="0" i="0" u="none" strike="noStrike" cap="none" normalizeH="0" dirty="0" smtClean="0">
                <a:ln>
                  <a:noFill/>
                </a:ln>
                <a:solidFill>
                  <a:schemeClr val="tx1"/>
                </a:solidFill>
                <a:effectLst/>
                <a:latin typeface="Arial" pitchFamily="34" charset="0"/>
                <a:ea typeface="Times"/>
                <a:cs typeface="Arial" pitchFamily="34" charset="0"/>
              </a:rPr>
              <a:t> Type 1 Commodities Team</a:t>
            </a:r>
            <a:endParaRPr kumimoji="0" lang="en-US" sz="2400" b="0" i="0" u="none" strike="noStrike" cap="none" normalizeH="0" baseline="0" dirty="0" smtClean="0">
              <a:ln>
                <a:noFill/>
              </a:ln>
              <a:solidFill>
                <a:schemeClr val="tx1"/>
              </a:solidFill>
              <a:effectLst/>
              <a:latin typeface="Arial" pitchFamily="34" charset="0"/>
              <a:ea typeface="Times"/>
              <a:cs typeface="Arial" pitchFamily="34" charset="0"/>
            </a:endParaRPr>
          </a:p>
          <a:p>
            <a:pPr marL="225425" marR="0" lvl="2" indent="404813" algn="l" defTabSz="914400" rtl="0" eaLnBrk="1" fontAlgn="base" latinLnBrk="0" hangingPunct="1">
              <a:lnSpc>
                <a:spcPct val="100000"/>
              </a:lnSpc>
              <a:spcBef>
                <a:spcPct val="0"/>
              </a:spcBef>
              <a:spcAft>
                <a:spcPts val="1200"/>
              </a:spcAft>
              <a:buClrTx/>
              <a:buSzTx/>
              <a:buFont typeface="Wingdings" pitchFamily="2" charset="2"/>
              <a:buChar char="§"/>
              <a:tabLst>
                <a:tab pos="225425" algn="l"/>
              </a:tabLst>
            </a:pPr>
            <a:r>
              <a:rPr kumimoji="0" lang="en-US" sz="2400" b="0" i="0" u="none" strike="noStrike" cap="none" normalizeH="0" baseline="0" dirty="0" smtClean="0">
                <a:ln>
                  <a:noFill/>
                </a:ln>
                <a:solidFill>
                  <a:schemeClr val="tx1"/>
                </a:solidFill>
                <a:effectLst/>
                <a:latin typeface="Arial" pitchFamily="34" charset="0"/>
                <a:ea typeface="Times"/>
                <a:cs typeface="Arial" pitchFamily="34" charset="0"/>
              </a:rPr>
              <a:t>Report and track  ~50 Points of Distribution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225425" marR="0" lvl="2" indent="404813" algn="l" defTabSz="914400" rtl="0" eaLnBrk="0" fontAlgn="base" latinLnBrk="0" hangingPunct="0">
              <a:lnSpc>
                <a:spcPct val="100000"/>
              </a:lnSpc>
              <a:spcBef>
                <a:spcPct val="0"/>
              </a:spcBef>
              <a:spcAft>
                <a:spcPts val="1200"/>
              </a:spcAft>
              <a:buClrTx/>
              <a:buSzTx/>
              <a:buFont typeface="Wingdings" pitchFamily="2" charset="2"/>
              <a:buChar char="§"/>
              <a:tabLst>
                <a:tab pos="630238" algn="l"/>
              </a:tabLst>
            </a:pPr>
            <a:r>
              <a:rPr kumimoji="0" lang="en-US" sz="2400" b="0" i="0" u="none" strike="noStrike" cap="none" normalizeH="0" baseline="0" dirty="0" smtClean="0">
                <a:ln>
                  <a:noFill/>
                </a:ln>
                <a:solidFill>
                  <a:schemeClr val="tx1"/>
                </a:solidFill>
                <a:effectLst/>
                <a:latin typeface="Arial" pitchFamily="34" charset="0"/>
                <a:ea typeface="Times"/>
                <a:cs typeface="Arial" pitchFamily="34" charset="0"/>
              </a:rPr>
              <a:t>Assist FEMA with manning for commodities at ~ 3 Staging Areas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225425" marR="0" lvl="2" indent="404813" algn="l" defTabSz="914400" rtl="0" eaLnBrk="0" fontAlgn="base" latinLnBrk="0" hangingPunct="0">
              <a:lnSpc>
                <a:spcPct val="100000"/>
              </a:lnSpc>
              <a:spcBef>
                <a:spcPct val="0"/>
              </a:spcBef>
              <a:spcAft>
                <a:spcPts val="1200"/>
              </a:spcAft>
              <a:buClrTx/>
              <a:buSzTx/>
              <a:buFont typeface="Wingdings" pitchFamily="2" charset="2"/>
              <a:buChar char="§"/>
              <a:tabLst>
                <a:tab pos="225425" algn="l"/>
              </a:tabLst>
            </a:pPr>
            <a:r>
              <a:rPr kumimoji="0" lang="en-US" sz="2400" b="0" i="0" u="none" strike="noStrike" cap="none" normalizeH="0" baseline="0" dirty="0" smtClean="0">
                <a:ln>
                  <a:noFill/>
                </a:ln>
                <a:solidFill>
                  <a:schemeClr val="tx1"/>
                </a:solidFill>
                <a:effectLst/>
                <a:latin typeface="Arial" pitchFamily="34" charset="0"/>
                <a:ea typeface="Times"/>
                <a:cs typeface="Arial" pitchFamily="34" charset="0"/>
              </a:rPr>
              <a:t> 24 hour operations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Debris</a:t>
            </a:r>
            <a:endParaRPr lang="en-US" dirty="0"/>
          </a:p>
        </p:txBody>
      </p:sp>
      <p:sp>
        <p:nvSpPr>
          <p:cNvPr id="3" name="Content Placeholder 2"/>
          <p:cNvSpPr>
            <a:spLocks noGrp="1"/>
          </p:cNvSpPr>
          <p:nvPr>
            <p:ph idx="1"/>
          </p:nvPr>
        </p:nvSpPr>
        <p:spPr>
          <a:xfrm>
            <a:off x="207962" y="1135063"/>
            <a:ext cx="8576273" cy="5535560"/>
          </a:xfrm>
        </p:spPr>
        <p:txBody>
          <a:bodyPr/>
          <a:lstStyle/>
          <a:p>
            <a:pPr>
              <a:spcBef>
                <a:spcPts val="0"/>
              </a:spcBef>
              <a:spcAft>
                <a:spcPts val="1200"/>
              </a:spcAft>
            </a:pPr>
            <a:r>
              <a:rPr lang="en-US" sz="2000" dirty="0" smtClean="0"/>
              <a:t>USACE will Conduct Debris Clearance and Disposal Mission</a:t>
            </a:r>
          </a:p>
          <a:p>
            <a:pPr lvl="1">
              <a:spcBef>
                <a:spcPts val="0"/>
              </a:spcBef>
              <a:spcAft>
                <a:spcPts val="1200"/>
              </a:spcAft>
              <a:buFont typeface="Arial" pitchFamily="34" charset="0"/>
              <a:buChar char="•"/>
            </a:pPr>
            <a:r>
              <a:rPr lang="en-US" dirty="0" smtClean="0"/>
              <a:t>The catastrophic event will create approximately 81 million tons of debris in the impacted area. </a:t>
            </a:r>
          </a:p>
          <a:p>
            <a:pPr lvl="1">
              <a:spcBef>
                <a:spcPts val="0"/>
              </a:spcBef>
              <a:spcAft>
                <a:spcPts val="1200"/>
              </a:spcAft>
              <a:buFont typeface="Arial" pitchFamily="34" charset="0"/>
              <a:buChar char="•"/>
            </a:pPr>
            <a:r>
              <a:rPr lang="en-US" dirty="0" smtClean="0"/>
              <a:t>Most of the 76 landfills are near capacity and debris removal efforts will require an additional amount of capacity that exceeds that which is available.</a:t>
            </a:r>
          </a:p>
          <a:p>
            <a:pPr lvl="1">
              <a:spcBef>
                <a:spcPts val="0"/>
              </a:spcBef>
              <a:spcAft>
                <a:spcPts val="1200"/>
              </a:spcAft>
              <a:buFont typeface="Arial" pitchFamily="34" charset="0"/>
              <a:buChar char="•"/>
            </a:pPr>
            <a:r>
              <a:rPr lang="en-US" dirty="0" smtClean="0"/>
              <a:t>Lack of water for fire suppression will burn over 4500 acres which equates to 133,000 single-family dwellings and $65 billion dollars in property loss</a:t>
            </a:r>
          </a:p>
          <a:p>
            <a:pPr>
              <a:spcBef>
                <a:spcPts val="0"/>
              </a:spcBef>
              <a:spcAft>
                <a:spcPts val="1200"/>
              </a:spcAft>
            </a:pPr>
            <a:r>
              <a:rPr lang="en-US" sz="2000" dirty="0" smtClean="0"/>
              <a:t>USACE will deploy debris removal Planning and Response Teams,  (PRTs), heavy equipment and demolition services to help fire suppression at the request and in support of Cal EMA Fire and Rescue EOC or SOC.</a:t>
            </a:r>
          </a:p>
          <a:p>
            <a:pPr>
              <a:spcBef>
                <a:spcPts val="0"/>
              </a:spcBef>
              <a:spcAft>
                <a:spcPts val="1200"/>
              </a:spcAft>
            </a:pPr>
            <a:r>
              <a:rPr lang="en-US" sz="2000" dirty="0" smtClean="0"/>
              <a:t>Support for animal carcass disposal</a:t>
            </a:r>
            <a:endParaRPr lang="en-US" sz="2000" dirty="0"/>
          </a:p>
        </p:txBody>
      </p:sp>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21</a:t>
            </a:fld>
            <a:endParaRPr lang="en-US"/>
          </a:p>
        </p:txBody>
      </p:sp>
      <p:sp>
        <p:nvSpPr>
          <p:cNvPr id="5" name="Rectangle 4"/>
          <p:cNvSpPr/>
          <p:nvPr/>
        </p:nvSpPr>
        <p:spPr>
          <a:xfrm>
            <a:off x="7150308" y="6519446"/>
            <a:ext cx="1993692" cy="33855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 b="1" cap="none" spc="50" dirty="0" smtClean="0">
                <a:ln w="11430"/>
                <a:gradFill>
                  <a:gsLst>
                    <a:gs pos="25000">
                      <a:schemeClr val="accent2">
                        <a:satMod val="155000"/>
                      </a:schemeClr>
                    </a:gs>
                    <a:gs pos="100000">
                      <a:schemeClr val="accent2">
                        <a:shade val="45000"/>
                        <a:satMod val="165000"/>
                      </a:schemeClr>
                    </a:gs>
                  </a:gsLst>
                  <a:lin ang="5400000"/>
                </a:gradFill>
              </a:rPr>
              <a:t>Bundled PSMA</a:t>
            </a:r>
            <a:endParaRPr lang="en-US" sz="1600" b="1" cap="none" spc="50" dirty="0">
              <a:ln w="11430"/>
              <a:gradFill>
                <a:gsLst>
                  <a:gs pos="25000">
                    <a:schemeClr val="accent2">
                      <a:satMod val="155000"/>
                    </a:schemeClr>
                  </a:gs>
                  <a:gs pos="100000">
                    <a:schemeClr val="accent2">
                      <a:shade val="45000"/>
                      <a:satMod val="165000"/>
                    </a:schemeClr>
                  </a:gs>
                </a:gsLst>
                <a:lin ang="5400000"/>
              </a:gra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Debris Management</a:t>
            </a:r>
            <a:endParaRPr lang="en-US" dirty="0"/>
          </a:p>
        </p:txBody>
      </p:sp>
      <p:graphicFrame>
        <p:nvGraphicFramePr>
          <p:cNvPr id="5" name="Content Placeholder 4"/>
          <p:cNvGraphicFramePr>
            <a:graphicFrameLocks noGrp="1"/>
          </p:cNvGraphicFramePr>
          <p:nvPr>
            <p:ph idx="1"/>
          </p:nvPr>
        </p:nvGraphicFramePr>
        <p:xfrm>
          <a:off x="4022090" y="2222182"/>
          <a:ext cx="4832350" cy="4026662"/>
        </p:xfrm>
        <a:graphic>
          <a:graphicData uri="http://schemas.openxmlformats.org/drawingml/2006/table">
            <a:tbl>
              <a:tblPr/>
              <a:tblGrid>
                <a:gridCol w="2032000"/>
                <a:gridCol w="685800"/>
                <a:gridCol w="863600"/>
                <a:gridCol w="1250950"/>
              </a:tblGrid>
              <a:tr h="200025">
                <a:tc gridSpan="4">
                  <a:txBody>
                    <a:bodyPr/>
                    <a:lstStyle/>
                    <a:p>
                      <a:pPr marL="0" marR="0">
                        <a:lnSpc>
                          <a:spcPts val="1400"/>
                        </a:lnSpc>
                        <a:spcBef>
                          <a:spcPts val="0"/>
                        </a:spcBef>
                        <a:spcAft>
                          <a:spcPts val="0"/>
                        </a:spcAft>
                      </a:pPr>
                      <a:r>
                        <a:rPr lang="en-US" sz="1200" b="1" dirty="0">
                          <a:solidFill>
                            <a:srgbClr val="000000"/>
                          </a:solidFill>
                          <a:latin typeface="Calibri"/>
                          <a:ea typeface="Times New Roman"/>
                          <a:cs typeface="Times New Roman"/>
                        </a:rPr>
                        <a:t>Debris Management </a:t>
                      </a:r>
                      <a:endParaRPr lang="en-US" sz="1200" dirty="0">
                        <a:latin typeface="Times New Roman"/>
                        <a:ea typeface="Times"/>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90525">
                <a:tc>
                  <a:txBody>
                    <a:bodyPr/>
                    <a:lstStyle/>
                    <a:p>
                      <a:pPr marL="0" marR="0">
                        <a:lnSpc>
                          <a:spcPts val="1400"/>
                        </a:lnSpc>
                        <a:spcBef>
                          <a:spcPts val="0"/>
                        </a:spcBef>
                        <a:spcAft>
                          <a:spcPts val="0"/>
                        </a:spcAft>
                      </a:pPr>
                      <a:r>
                        <a:rPr lang="en-US" sz="1200" b="1" dirty="0">
                          <a:latin typeface="Calibri"/>
                          <a:ea typeface="Times New Roman"/>
                          <a:cs typeface="Times New Roman"/>
                        </a:rPr>
                        <a:t>Un-appropriated = Regular + OT</a:t>
                      </a:r>
                      <a:br>
                        <a:rPr lang="en-US" sz="1200" b="1" dirty="0">
                          <a:latin typeface="Calibri"/>
                          <a:ea typeface="Times New Roman"/>
                          <a:cs typeface="Times New Roman"/>
                        </a:rPr>
                      </a:br>
                      <a:r>
                        <a:rPr lang="en-US" sz="1200" b="1" dirty="0">
                          <a:latin typeface="Calibri"/>
                          <a:ea typeface="Times New Roman"/>
                          <a:cs typeface="Times New Roman"/>
                        </a:rPr>
                        <a:t>1 Person 12 hrs/day X7 days</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ts val="1400"/>
                        </a:lnSpc>
                        <a:spcBef>
                          <a:spcPts val="0"/>
                        </a:spcBef>
                        <a:spcAft>
                          <a:spcPts val="0"/>
                        </a:spcAft>
                      </a:pPr>
                      <a:r>
                        <a:rPr lang="en-US" sz="1200" b="1">
                          <a:latin typeface="Calibri"/>
                          <a:ea typeface="Times New Roman"/>
                          <a:cs typeface="Times New Roman"/>
                        </a:rPr>
                        <a:t>Per 12 Hour Shift</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lnSpc>
                          <a:spcPts val="1400"/>
                        </a:lnSpc>
                        <a:spcBef>
                          <a:spcPts val="0"/>
                        </a:spcBef>
                        <a:spcAft>
                          <a:spcPts val="0"/>
                        </a:spcAft>
                      </a:pPr>
                      <a:r>
                        <a:rPr lang="en-US" sz="1200" b="1">
                          <a:latin typeface="Calibri"/>
                          <a:ea typeface="Times New Roman"/>
                          <a:cs typeface="Times New Roman"/>
                        </a:rPr>
                        <a:t>Daily Cost @ 40 per day</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lnSpc>
                          <a:spcPts val="1400"/>
                        </a:lnSpc>
                        <a:spcBef>
                          <a:spcPts val="0"/>
                        </a:spcBef>
                        <a:spcAft>
                          <a:spcPts val="0"/>
                        </a:spcAft>
                      </a:pPr>
                      <a:r>
                        <a:rPr lang="en-US" sz="1200" b="1">
                          <a:latin typeface="Calibri"/>
                          <a:ea typeface="Times New Roman"/>
                          <a:cs typeface="Times New Roman"/>
                        </a:rPr>
                        <a:t>Total Cost (30 days)</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190500">
                <a:tc>
                  <a:txBody>
                    <a:bodyPr/>
                    <a:lstStyle/>
                    <a:p>
                      <a:pPr marL="0" marR="0">
                        <a:lnSpc>
                          <a:spcPts val="1400"/>
                        </a:lnSpc>
                        <a:spcBef>
                          <a:spcPts val="0"/>
                        </a:spcBef>
                        <a:spcAft>
                          <a:spcPts val="0"/>
                        </a:spcAft>
                      </a:pPr>
                      <a:r>
                        <a:rPr lang="en-US" sz="1200" dirty="0">
                          <a:solidFill>
                            <a:srgbClr val="000000"/>
                          </a:solidFill>
                          <a:latin typeface="Calibri"/>
                          <a:ea typeface="Times New Roman"/>
                          <a:cs typeface="Times New Roman"/>
                        </a:rPr>
                        <a:t>Regular Time (40 hrs X $59.89)</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$480</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$19,200</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$576,000</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ts val="1400"/>
                        </a:lnSpc>
                        <a:spcBef>
                          <a:spcPts val="0"/>
                        </a:spcBef>
                        <a:spcAft>
                          <a:spcPts val="0"/>
                        </a:spcAft>
                      </a:pPr>
                      <a:r>
                        <a:rPr lang="en-US" sz="1200" dirty="0">
                          <a:solidFill>
                            <a:srgbClr val="000000"/>
                          </a:solidFill>
                          <a:latin typeface="Calibri"/>
                          <a:ea typeface="Times New Roman"/>
                          <a:cs typeface="Times New Roman"/>
                        </a:rPr>
                        <a:t>Overtime (44 hrs X $59.89)</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$377</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$15,080</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$452,400</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ts val="1400"/>
                        </a:lnSpc>
                        <a:spcBef>
                          <a:spcPts val="0"/>
                        </a:spcBef>
                        <a:spcAft>
                          <a:spcPts val="0"/>
                        </a:spcAft>
                      </a:pPr>
                      <a:r>
                        <a:rPr lang="en-US" sz="1200" dirty="0">
                          <a:solidFill>
                            <a:srgbClr val="000000"/>
                          </a:solidFill>
                          <a:latin typeface="Calibri"/>
                          <a:ea typeface="Times New Roman"/>
                          <a:cs typeface="Times New Roman"/>
                        </a:rPr>
                        <a:t>Benefits @ 39% per CBO</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dirty="0">
                          <a:solidFill>
                            <a:srgbClr val="000000"/>
                          </a:solidFill>
                          <a:latin typeface="Calibri"/>
                          <a:ea typeface="Times New Roman"/>
                          <a:cs typeface="Times New Roman"/>
                        </a:rPr>
                        <a:t>$187</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$7,488</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$224,640</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nSpc>
                          <a:spcPct val="115000"/>
                        </a:lnSpc>
                      </a:pPr>
                      <a:endParaRPr lang="en-US" sz="12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200" dirty="0">
                          <a:solidFill>
                            <a:srgbClr val="000000"/>
                          </a:solidFill>
                          <a:latin typeface="Calibri"/>
                          <a:ea typeface="Times New Roman"/>
                          <a:cs typeface="Times New Roman"/>
                        </a:rPr>
                        <a:t> </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 </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 </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0">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Lodging + M&amp;IE</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dirty="0">
                          <a:solidFill>
                            <a:srgbClr val="000000"/>
                          </a:solidFill>
                          <a:latin typeface="Calibri"/>
                          <a:ea typeface="Times New Roman"/>
                          <a:cs typeface="Times New Roman"/>
                        </a:rPr>
                        <a:t>$300</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$12,000</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$360,000</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Air fare</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dirty="0">
                          <a:solidFill>
                            <a:srgbClr val="000000"/>
                          </a:solidFill>
                          <a:latin typeface="Calibri"/>
                          <a:ea typeface="Times New Roman"/>
                          <a:cs typeface="Times New Roman"/>
                        </a:rPr>
                        <a:t>$115</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$32,000</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$32,000</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Miscellaneous Expenses</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$25</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dirty="0">
                          <a:solidFill>
                            <a:srgbClr val="000000"/>
                          </a:solidFill>
                          <a:latin typeface="Calibri"/>
                          <a:ea typeface="Times New Roman"/>
                          <a:cs typeface="Times New Roman"/>
                        </a:rPr>
                        <a:t>$1,000</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$30,000</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Rental Car @ $35/day</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$35</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dirty="0">
                          <a:solidFill>
                            <a:srgbClr val="000000"/>
                          </a:solidFill>
                          <a:latin typeface="Calibri"/>
                          <a:ea typeface="Times New Roman"/>
                          <a:cs typeface="Times New Roman"/>
                        </a:rPr>
                        <a:t>$1,400</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$42,000</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Parking at @ $25/day</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$25</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dirty="0">
                          <a:solidFill>
                            <a:srgbClr val="000000"/>
                          </a:solidFill>
                          <a:latin typeface="Calibri"/>
                          <a:ea typeface="Times New Roman"/>
                          <a:cs typeface="Times New Roman"/>
                        </a:rPr>
                        <a:t>$1,000</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$30,000</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Gas</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$6</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$240</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$7,200</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 </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 </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 </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200" dirty="0">
                          <a:solidFill>
                            <a:srgbClr val="000000"/>
                          </a:solidFill>
                          <a:latin typeface="Calibri"/>
                          <a:ea typeface="Times New Roman"/>
                          <a:cs typeface="Times New Roman"/>
                        </a:rPr>
                        <a:t> </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190500">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Daily Burn Rate (DBR) / shift</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$1,550</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a:solidFill>
                            <a:srgbClr val="000000"/>
                          </a:solidFill>
                          <a:latin typeface="Calibri"/>
                          <a:ea typeface="Times New Roman"/>
                          <a:cs typeface="Times New Roman"/>
                        </a:rPr>
                        <a:t>$89,408</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dirty="0">
                          <a:solidFill>
                            <a:srgbClr val="000000"/>
                          </a:solidFill>
                          <a:latin typeface="Calibri"/>
                          <a:ea typeface="Times New Roman"/>
                          <a:cs typeface="Times New Roman"/>
                        </a:rPr>
                        <a:t>$1,754,240</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 </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 </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 </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200" dirty="0">
                          <a:solidFill>
                            <a:srgbClr val="000000"/>
                          </a:solidFill>
                          <a:latin typeface="Calibri"/>
                          <a:ea typeface="Times New Roman"/>
                          <a:cs typeface="Times New Roman"/>
                        </a:rPr>
                        <a:t> </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190500">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Contract Mobilization</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 </a:t>
                      </a:r>
                      <a:endParaRPr lang="en-US" sz="1200">
                        <a:latin typeface="Times New Roman"/>
                        <a:ea typeface="Times"/>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 </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dirty="0">
                          <a:solidFill>
                            <a:srgbClr val="000000"/>
                          </a:solidFill>
                          <a:latin typeface="Calibri"/>
                          <a:ea typeface="Times New Roman"/>
                          <a:cs typeface="Times New Roman"/>
                        </a:rPr>
                        <a:t>$150,000</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gridSpan="2">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Debris ACI (10 crews)</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 </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dirty="0">
                          <a:solidFill>
                            <a:srgbClr val="000000"/>
                          </a:solidFill>
                          <a:latin typeface="Calibri"/>
                          <a:ea typeface="Times New Roman"/>
                          <a:cs typeface="Times New Roman"/>
                        </a:rPr>
                        <a:t>$3,000,000</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 </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 </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 </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200" dirty="0">
                          <a:solidFill>
                            <a:srgbClr val="000000"/>
                          </a:solidFill>
                          <a:latin typeface="Calibri"/>
                          <a:ea typeface="Times New Roman"/>
                          <a:cs typeface="Times New Roman"/>
                        </a:rPr>
                        <a:t> </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00025">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Total</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 </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a:solidFill>
                            <a:srgbClr val="000000"/>
                          </a:solidFill>
                          <a:latin typeface="Calibri"/>
                          <a:ea typeface="Times New Roman"/>
                          <a:cs typeface="Times New Roman"/>
                        </a:rPr>
                        <a:t> </a:t>
                      </a:r>
                      <a:endParaRPr lang="en-US" sz="12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200" dirty="0">
                          <a:solidFill>
                            <a:srgbClr val="000000"/>
                          </a:solidFill>
                          <a:latin typeface="Calibri"/>
                          <a:ea typeface="Times New Roman"/>
                          <a:cs typeface="Times New Roman"/>
                        </a:rPr>
                        <a:t>$4,904,240</a:t>
                      </a:r>
                      <a:endParaRPr lang="en-US" sz="12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207963" y="917505"/>
            <a:ext cx="873791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22238" marR="0" lvl="2" algn="l" defTabSz="914400" rtl="0" eaLnBrk="0" fontAlgn="base" latinLnBrk="0" hangingPunct="0">
              <a:lnSpc>
                <a:spcPct val="100000"/>
              </a:lnSpc>
              <a:spcBef>
                <a:spcPct val="0"/>
              </a:spcBef>
              <a:spcAft>
                <a:spcPct val="0"/>
              </a:spcAft>
              <a:buClrTx/>
              <a:buSzTx/>
              <a:tabLst>
                <a:tab pos="685800" algn="l"/>
              </a:tabLst>
            </a:pPr>
            <a:r>
              <a:rPr kumimoji="0" lang="en-US" sz="2000" b="0" i="0" u="none" strike="noStrike" cap="none" normalizeH="0" baseline="0" dirty="0" smtClean="0">
                <a:ln>
                  <a:noFill/>
                </a:ln>
                <a:solidFill>
                  <a:schemeClr val="tx1"/>
                </a:solidFill>
                <a:effectLst/>
                <a:latin typeface="Arial" pitchFamily="34" charset="0"/>
                <a:ea typeface="Times"/>
                <a:cs typeface="Arial" pitchFamily="34" charset="0"/>
              </a:rPr>
              <a:t>At $16/CY, the contract will run $120K/day. USACE personnel required to support the mission would total 40.  (10 PRT members, 25 QA inspectors, and 5 supporting area engineers).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207963" y="2021378"/>
            <a:ext cx="3693477"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marR="0" lvl="2" indent="-228600" algn="l" defTabSz="914400" rtl="0" eaLnBrk="0" fontAlgn="base" latinLnBrk="0" hangingPunct="0">
              <a:lnSpc>
                <a:spcPct val="100000"/>
              </a:lnSpc>
              <a:spcBef>
                <a:spcPct val="0"/>
              </a:spcBef>
              <a:spcAft>
                <a:spcPts val="1200"/>
              </a:spcAft>
              <a:buClrTx/>
              <a:buSzTx/>
              <a:buFont typeface="Arial" pitchFamily="34" charset="0"/>
              <a:buChar char="•"/>
              <a:tabLst>
                <a:tab pos="685800" algn="l"/>
              </a:tabLst>
            </a:pPr>
            <a:r>
              <a:rPr kumimoji="0" lang="en-US" sz="2000" b="0" i="0" u="none" strike="noStrike" cap="none" normalizeH="0" baseline="0" dirty="0" smtClean="0">
                <a:ln>
                  <a:noFill/>
                </a:ln>
                <a:solidFill>
                  <a:schemeClr val="tx1"/>
                </a:solidFill>
                <a:effectLst/>
                <a:latin typeface="Arial" pitchFamily="34" charset="0"/>
                <a:ea typeface="Times"/>
                <a:cs typeface="Arial" pitchFamily="34" charset="0"/>
              </a:rPr>
              <a:t>Estimate $150K for contractor mobilization. Approximately 225,000 CY will be removed and disposed of in a 30-day period. Costs could vary significantly based on haul distance to disposal site.</a:t>
            </a:r>
          </a:p>
          <a:p>
            <a:pPr marL="288925" marR="0" lvl="2" indent="-228600" algn="l" defTabSz="914400" rtl="0" eaLnBrk="0" fontAlgn="base" latinLnBrk="0" hangingPunct="0">
              <a:lnSpc>
                <a:spcPct val="100000"/>
              </a:lnSpc>
              <a:spcBef>
                <a:spcPct val="0"/>
              </a:spcBef>
              <a:spcAft>
                <a:spcPts val="1200"/>
              </a:spcAft>
              <a:buClrTx/>
              <a:buSzTx/>
              <a:buFont typeface="Arial" pitchFamily="34" charset="0"/>
              <a:buChar char="•"/>
              <a:tabLst>
                <a:tab pos="685800" algn="l"/>
              </a:tabLst>
            </a:pPr>
            <a:r>
              <a:rPr kumimoji="0" lang="en-US" sz="2000" b="0" i="0" u="none" strike="noStrike" cap="none" normalizeH="0" baseline="0" dirty="0" smtClean="0">
                <a:ln>
                  <a:noFill/>
                </a:ln>
                <a:solidFill>
                  <a:schemeClr val="tx1"/>
                </a:solidFill>
                <a:effectLst/>
                <a:latin typeface="Arial" pitchFamily="34" charset="0"/>
                <a:ea typeface="Times"/>
                <a:cs typeface="Arial" pitchFamily="34" charset="0"/>
              </a:rPr>
              <a:t>10 crews (each crew consisting of four [4] trucks and one [1] front-end loader) removing and disposing of 750 cubic yards (CY) of debris/crew/day for 30 days</a:t>
            </a:r>
            <a:r>
              <a:rPr kumimoji="0" lang="en-US" sz="1600" b="0" i="0" u="none" strike="noStrike" cap="none" normalizeH="0" baseline="0" dirty="0" smtClean="0">
                <a:ln>
                  <a:noFill/>
                </a:ln>
                <a:solidFill>
                  <a:schemeClr val="tx1"/>
                </a:solidFill>
                <a:effectLst/>
                <a:latin typeface="Arial" pitchFamily="34" charset="0"/>
                <a:ea typeface="Times"/>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Assessment</a:t>
            </a:r>
            <a:endParaRPr lang="en-US" dirty="0"/>
          </a:p>
        </p:txBody>
      </p:sp>
      <p:sp>
        <p:nvSpPr>
          <p:cNvPr id="3" name="Content Placeholder 2"/>
          <p:cNvSpPr>
            <a:spLocks noGrp="1"/>
          </p:cNvSpPr>
          <p:nvPr>
            <p:ph idx="1"/>
          </p:nvPr>
        </p:nvSpPr>
        <p:spPr/>
        <p:txBody>
          <a:bodyPr/>
          <a:lstStyle/>
          <a:p>
            <a:pPr>
              <a:spcAft>
                <a:spcPts val="1200"/>
              </a:spcAft>
            </a:pPr>
            <a:r>
              <a:rPr lang="en-US" dirty="0" smtClean="0"/>
              <a:t>Over 300,000 buildings are significantly damaged (1 in 16) and require inspection.</a:t>
            </a:r>
          </a:p>
          <a:p>
            <a:pPr>
              <a:spcAft>
                <a:spcPts val="1200"/>
              </a:spcAft>
            </a:pPr>
            <a:r>
              <a:rPr lang="en-US" dirty="0" smtClean="0"/>
              <a:t>USACE Infrastructure Assessment Teams conduct rapid structural and nonstructural assessments of potentially affected public infrastructure in branches and divisions. Assets are mission assigned under ESF 3.</a:t>
            </a:r>
          </a:p>
          <a:p>
            <a:pPr>
              <a:spcAft>
                <a:spcPts val="1200"/>
              </a:spcAft>
            </a:pPr>
            <a:r>
              <a:rPr lang="en-US" dirty="0" smtClean="0"/>
              <a:t>Infrastructure Assessment Management Cell coordinates &amp; provides accountability for USACE personnel deployed under Technical Assistance and Urban Search and Rescue, Water/Waste Water mission assignments. </a:t>
            </a:r>
            <a:endParaRPr lang="en-US" dirty="0"/>
          </a:p>
        </p:txBody>
      </p:sp>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23</a:t>
            </a:fld>
            <a:endParaRPr lang="en-US"/>
          </a:p>
        </p:txBody>
      </p:sp>
      <p:sp>
        <p:nvSpPr>
          <p:cNvPr id="5" name="Rectangle 4"/>
          <p:cNvSpPr/>
          <p:nvPr/>
        </p:nvSpPr>
        <p:spPr>
          <a:xfrm>
            <a:off x="7150308" y="6519446"/>
            <a:ext cx="1993692" cy="33855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 b="1" cap="none" spc="50" dirty="0" smtClean="0">
                <a:ln w="11430"/>
                <a:gradFill>
                  <a:gsLst>
                    <a:gs pos="25000">
                      <a:schemeClr val="accent2">
                        <a:satMod val="155000"/>
                      </a:schemeClr>
                    </a:gs>
                    <a:gs pos="100000">
                      <a:schemeClr val="accent2">
                        <a:shade val="45000"/>
                        <a:satMod val="165000"/>
                      </a:schemeClr>
                    </a:gs>
                  </a:gsLst>
                  <a:lin ang="5400000"/>
                </a:gradFill>
              </a:rPr>
              <a:t>Bundled PSMA</a:t>
            </a:r>
            <a:endParaRPr lang="en-US" sz="1600" b="1" cap="none" spc="50" dirty="0">
              <a:ln w="11430"/>
              <a:gradFill>
                <a:gsLst>
                  <a:gs pos="25000">
                    <a:schemeClr val="accent2">
                      <a:satMod val="155000"/>
                    </a:schemeClr>
                  </a:gs>
                  <a:gs pos="100000">
                    <a:schemeClr val="accent2">
                      <a:shade val="45000"/>
                      <a:satMod val="165000"/>
                    </a:schemeClr>
                  </a:gs>
                </a:gsLst>
                <a:lin ang="5400000"/>
              </a:gra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31273"/>
          </a:xfrm>
        </p:spPr>
        <p:txBody>
          <a:bodyPr/>
          <a:lstStyle/>
          <a:p>
            <a:pPr>
              <a:tabLst>
                <a:tab pos="4459288" algn="l"/>
              </a:tabLst>
            </a:pPr>
            <a:r>
              <a:rPr lang="en-US" sz="2600" dirty="0" smtClean="0"/>
              <a:t>Drinking Water Safety &amp; Water / Waste Water IA to State</a:t>
            </a:r>
            <a:br>
              <a:rPr lang="en-US" sz="2600" dirty="0" smtClean="0"/>
            </a:br>
            <a:r>
              <a:rPr lang="en-US" sz="2600" dirty="0" smtClean="0"/>
              <a:t> Drinking Water Safety &amp; Water / Waste Water IA &amp; Repair</a:t>
            </a:r>
            <a:endParaRPr lang="en-US" sz="2600" dirty="0"/>
          </a:p>
        </p:txBody>
      </p:sp>
      <p:sp>
        <p:nvSpPr>
          <p:cNvPr id="3" name="Content Placeholder 2"/>
          <p:cNvSpPr>
            <a:spLocks noGrp="1"/>
          </p:cNvSpPr>
          <p:nvPr>
            <p:ph idx="1"/>
          </p:nvPr>
        </p:nvSpPr>
        <p:spPr>
          <a:xfrm>
            <a:off x="457200" y="1135063"/>
            <a:ext cx="8229600" cy="4960937"/>
          </a:xfrm>
        </p:spPr>
        <p:txBody>
          <a:bodyPr/>
          <a:lstStyle/>
          <a:p>
            <a:pPr>
              <a:spcAft>
                <a:spcPts val="1200"/>
              </a:spcAft>
            </a:pPr>
            <a:r>
              <a:rPr lang="en-US" sz="2000" dirty="0" smtClean="0"/>
              <a:t>Deploy  Water Sector Technical Assistance (WSTA) team members/SMEs</a:t>
            </a:r>
          </a:p>
          <a:p>
            <a:pPr>
              <a:spcAft>
                <a:spcPts val="1200"/>
              </a:spcAft>
            </a:pPr>
            <a:r>
              <a:rPr lang="en-US" sz="2000" dirty="0" smtClean="0"/>
              <a:t>Deploy personnel to coordinate and execute all necessary assessments, evaluation, and design/build response and recovery actions associated with ensuring the safety of drinking water and wastewater systems</a:t>
            </a:r>
          </a:p>
          <a:p>
            <a:pPr>
              <a:spcAft>
                <a:spcPts val="1200"/>
              </a:spcAft>
            </a:pPr>
            <a:r>
              <a:rPr lang="en-US" sz="2000" dirty="0" smtClean="0"/>
              <a:t>USACE support to Water Conveyance Task Force</a:t>
            </a:r>
          </a:p>
          <a:p>
            <a:pPr>
              <a:spcAft>
                <a:spcPts val="1200"/>
              </a:spcAft>
            </a:pPr>
            <a:r>
              <a:rPr lang="en-US" sz="2000" dirty="0" smtClean="0"/>
              <a:t>USACE support to Water/Waste Water system restoration</a:t>
            </a:r>
          </a:p>
          <a:p>
            <a:pPr>
              <a:spcAft>
                <a:spcPts val="1200"/>
              </a:spcAft>
            </a:pPr>
            <a:r>
              <a:rPr lang="en-US" sz="2000" dirty="0" smtClean="0"/>
              <a:t>USACE supports EPA / State due to San Bernardino and Riverside counties possibly releasing untreated sewage into the Santa Ana River due to damage to the system and lack of power supply, which would directly affect environmental conditions in the river as well as water supplies through contamination of groundwater spreading grounds over a long period of time.</a:t>
            </a:r>
            <a:endParaRPr lang="en-US" sz="2000" dirty="0"/>
          </a:p>
        </p:txBody>
      </p:sp>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24</a:t>
            </a:fld>
            <a:endParaRPr lang="en-US"/>
          </a:p>
        </p:txBody>
      </p:sp>
      <p:sp>
        <p:nvSpPr>
          <p:cNvPr id="5" name="Rectangle 4"/>
          <p:cNvSpPr/>
          <p:nvPr/>
        </p:nvSpPr>
        <p:spPr>
          <a:xfrm>
            <a:off x="7150308" y="6519446"/>
            <a:ext cx="1993692" cy="33855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 b="1" cap="none" spc="50" dirty="0" smtClean="0">
                <a:ln w="11430"/>
                <a:gradFill>
                  <a:gsLst>
                    <a:gs pos="25000">
                      <a:schemeClr val="accent2">
                        <a:satMod val="155000"/>
                      </a:schemeClr>
                    </a:gs>
                    <a:gs pos="100000">
                      <a:schemeClr val="accent2">
                        <a:shade val="45000"/>
                        <a:satMod val="165000"/>
                      </a:schemeClr>
                    </a:gs>
                  </a:gsLst>
                  <a:lin ang="5400000"/>
                </a:gradFill>
              </a:rPr>
              <a:t>Bundled PSMA</a:t>
            </a:r>
            <a:endParaRPr lang="en-US" sz="1600" b="1" cap="none" spc="50" dirty="0">
              <a:ln w="11430"/>
              <a:gradFill>
                <a:gsLst>
                  <a:gs pos="25000">
                    <a:schemeClr val="accent2">
                      <a:satMod val="155000"/>
                    </a:schemeClr>
                  </a:gs>
                  <a:gs pos="100000">
                    <a:schemeClr val="accent2">
                      <a:shade val="45000"/>
                      <a:satMod val="165000"/>
                    </a:schemeClr>
                  </a:gs>
                </a:gsLst>
                <a:lin ang="5400000"/>
              </a:gra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Long Term Recovery Actions – ISF #5</a:t>
            </a:r>
            <a:endParaRPr lang="en-US" sz="3200" dirty="0"/>
          </a:p>
        </p:txBody>
      </p:sp>
      <p:sp>
        <p:nvSpPr>
          <p:cNvPr id="3" name="Content Placeholder 2"/>
          <p:cNvSpPr>
            <a:spLocks noGrp="1"/>
          </p:cNvSpPr>
          <p:nvPr>
            <p:ph idx="1"/>
          </p:nvPr>
        </p:nvSpPr>
        <p:spPr>
          <a:xfrm>
            <a:off x="0" y="883921"/>
            <a:ext cx="9144000" cy="5666782"/>
          </a:xfrm>
        </p:spPr>
        <p:txBody>
          <a:bodyPr/>
          <a:lstStyle/>
          <a:p>
            <a:r>
              <a:rPr lang="en-US" sz="1600" dirty="0" smtClean="0"/>
              <a:t>Stabilize and Provide Critical Utilities for Priority Infrastructure: Water/Wastewater, Power, Natural Gas</a:t>
            </a:r>
          </a:p>
          <a:p>
            <a:r>
              <a:rPr lang="en-US" sz="1600" dirty="0" smtClean="0"/>
              <a:t>Rebuild Schools, critical facilities</a:t>
            </a:r>
          </a:p>
          <a:p>
            <a:r>
              <a:rPr lang="en-US" sz="1600" dirty="0" smtClean="0"/>
              <a:t>Road/Highway infrastructure</a:t>
            </a:r>
          </a:p>
          <a:p>
            <a:r>
              <a:rPr lang="en-US" sz="1600" dirty="0" smtClean="0"/>
              <a:t>Lay new pipe rather than repair the existing infrastructure</a:t>
            </a:r>
          </a:p>
          <a:p>
            <a:r>
              <a:rPr lang="en-US" sz="1600" dirty="0" smtClean="0"/>
              <a:t>Ordered, manufactured, and constructed Transmission towers for full service on major 500 kV lines.</a:t>
            </a:r>
          </a:p>
          <a:p>
            <a:r>
              <a:rPr lang="en-US" sz="1600" dirty="0" smtClean="0"/>
              <a:t>The two nuclear sites in San Diego and San Luis Obispo counties will be shut down and cooled down regardless if damages occur or not. Nuclear facilities have a limited number of certified operators.</a:t>
            </a:r>
          </a:p>
          <a:p>
            <a:r>
              <a:rPr lang="en-US" sz="1600" dirty="0" smtClean="0"/>
              <a:t>Repair/replace damaged 30+ inch natural gas transmission lines that cross the fault in Los Angeles, Riverside and San Bernardino counties</a:t>
            </a:r>
          </a:p>
          <a:p>
            <a:r>
              <a:rPr lang="en-US" sz="1600" dirty="0" smtClean="0"/>
              <a:t>Transition sheltering from temporary housing to rebuilt or repaired homes or other temporary housing. </a:t>
            </a:r>
          </a:p>
          <a:p>
            <a:r>
              <a:rPr lang="en-US" sz="1600" dirty="0" smtClean="0"/>
              <a:t>Restore full commercial capability to the Ports of LA/Long Beach</a:t>
            </a:r>
          </a:p>
          <a:p>
            <a:r>
              <a:rPr lang="en-US" sz="1600" dirty="0" smtClean="0"/>
              <a:t>Restore critical conveyance infrastructure at Cajon Pass for natural gas, power and communications is functional.</a:t>
            </a:r>
          </a:p>
          <a:p>
            <a:r>
              <a:rPr lang="en-US" sz="1600" dirty="0" smtClean="0"/>
              <a:t>Restore major water conveyance structures including the Arizona Aqueduct and the California Aqueduct supplying water to major water treatment facilities in the incident area. </a:t>
            </a:r>
          </a:p>
          <a:p>
            <a:r>
              <a:rPr lang="en-US" sz="1600" dirty="0" smtClean="0"/>
              <a:t>Repair/Restore temporary and repaired power generation infrastructure which enables communications, water and fuel distribution, sanitation, and increased public messaging</a:t>
            </a:r>
          </a:p>
          <a:p>
            <a:endParaRPr lang="en-US" sz="12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63" y="597140"/>
            <a:ext cx="8229600" cy="2624928"/>
          </a:xfrm>
        </p:spPr>
        <p:txBody>
          <a:bodyPr/>
          <a:lstStyle/>
          <a:p>
            <a:r>
              <a:rPr lang="en-US" sz="8800" dirty="0" smtClean="0"/>
              <a:t>Questions</a:t>
            </a:r>
            <a:endParaRPr lang="en-US" sz="8800" dirty="0"/>
          </a:p>
        </p:txBody>
      </p:sp>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26</a:t>
            </a:fld>
            <a:endParaRPr lang="en-US"/>
          </a:p>
        </p:txBody>
      </p:sp>
      <p:pic>
        <p:nvPicPr>
          <p:cNvPr id="186370" name="Picture 2"/>
          <p:cNvPicPr>
            <a:picLocks noChangeAspect="1" noChangeArrowheads="1"/>
          </p:cNvPicPr>
          <p:nvPr/>
        </p:nvPicPr>
        <p:blipFill>
          <a:blip r:embed="rId3" cstate="print"/>
          <a:srcRect/>
          <a:stretch>
            <a:fillRect/>
          </a:stretch>
        </p:blipFill>
        <p:spPr bwMode="auto">
          <a:xfrm>
            <a:off x="2533337" y="2578623"/>
            <a:ext cx="3793609" cy="33045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latin typeface="Arial" pitchFamily="34" charset="0"/>
                <a:ea typeface="Times"/>
                <a:cs typeface="Arial" pitchFamily="34" charset="0"/>
              </a:rPr>
              <a:t>Pre Scripted Mission Assignment Bundle #1 PART C </a:t>
            </a:r>
            <a:r>
              <a:rPr lang="en-US" sz="2400" b="1" dirty="0" smtClean="0">
                <a:solidFill>
                  <a:schemeClr val="tx1"/>
                </a:solidFill>
                <a:latin typeface="Arial" pitchFamily="34" charset="0"/>
                <a:ea typeface="Times"/>
                <a:cs typeface="Arial" pitchFamily="34" charset="0"/>
              </a:rPr>
              <a:t/>
            </a:r>
            <a:br>
              <a:rPr lang="en-US" sz="2400" b="1" dirty="0" smtClean="0">
                <a:solidFill>
                  <a:schemeClr val="tx1"/>
                </a:solidFill>
                <a:latin typeface="Arial" pitchFamily="34" charset="0"/>
                <a:ea typeface="Times"/>
                <a:cs typeface="Arial" pitchFamily="34" charset="0"/>
              </a:rPr>
            </a:br>
            <a:r>
              <a:rPr lang="en-US" sz="2000" b="1" dirty="0" smtClean="0">
                <a:solidFill>
                  <a:schemeClr val="tx1"/>
                </a:solidFill>
                <a:latin typeface="Arial" pitchFamily="34" charset="0"/>
                <a:ea typeface="Times"/>
                <a:cs typeface="Arial" pitchFamily="34" charset="0"/>
              </a:rPr>
              <a:t>Regional </a:t>
            </a:r>
            <a:r>
              <a:rPr lang="en-US" sz="2000" b="1" dirty="0" smtClean="0">
                <a:solidFill>
                  <a:schemeClr val="tx1"/>
                </a:solidFill>
                <a:latin typeface="Arial" pitchFamily="34" charset="0"/>
                <a:ea typeface="Times"/>
                <a:cs typeface="Arial" pitchFamily="34" charset="0"/>
              </a:rPr>
              <a:t>Activation (RRCC/JFO),( FOS) ($4,200,000</a:t>
            </a:r>
            <a:r>
              <a:rPr lang="en-US" sz="2000" b="1" dirty="0" smtClean="0">
                <a:solidFill>
                  <a:schemeClr val="tx1"/>
                </a:solidFill>
                <a:latin typeface="Arial" pitchFamily="34" charset="0"/>
                <a:ea typeface="Times"/>
                <a:cs typeface="Arial" pitchFamily="34" charset="0"/>
              </a:rPr>
              <a:t>)</a:t>
            </a:r>
            <a:endParaRPr lang="en-US" dirty="0"/>
          </a:p>
        </p:txBody>
      </p:sp>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27</a:t>
            </a:fld>
            <a:endParaRPr lang="en-US"/>
          </a:p>
        </p:txBody>
      </p:sp>
      <p:sp>
        <p:nvSpPr>
          <p:cNvPr id="79873" name="Rectangle 1"/>
          <p:cNvSpPr>
            <a:spLocks noGrp="1" noChangeArrowheads="1"/>
          </p:cNvSpPr>
          <p:nvPr>
            <p:ph idx="1"/>
          </p:nvPr>
        </p:nvSpPr>
        <p:spPr bwMode="auto">
          <a:xfrm>
            <a:off x="374650" y="914400"/>
            <a:ext cx="8388350" cy="56692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1" indent="-228600" algn="l" defTabSz="914400" rtl="0" eaLnBrk="0" fontAlgn="base" latinLnBrk="0" hangingPunct="0">
              <a:lnSpc>
                <a:spcPct val="100000"/>
              </a:lnSpc>
              <a:spcBef>
                <a:spcPct val="0"/>
              </a:spcBef>
              <a:spcAft>
                <a:spcPct val="0"/>
              </a:spcAft>
              <a:buClrTx/>
              <a:buSzTx/>
              <a:buFontTx/>
              <a:buAutoNum type="arabicPeriod"/>
              <a:tabLst>
                <a:tab pos="9144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Statement of Work</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Activate the USACE to perform functions of Emergency Support Function (ESF) #3 at the direction and coordination of FEMA.  This activation may include support to FEMA Region IX RRCC, IOF/JFO, Incident Management Support Teams (IMAT), ESF #5- Emergency Management, and other teams.  This activation also may include contract audit support to ensure costs incurred under USACE MA meet all Stafford Act and regulatory requirements, at the direction and coordination of FEMA.  ESF #3 Team Leader and site-specific support staff may be used, including Prime Power and administrative and management support, and/or other mission Subject Matter Experts (SME), some of which may be operating at the Recovery Field Office (RFO), if operational.  ESF #3 Support Agency representatives may be activated to serve as liaisons to the ESF #3 Management Team for public works/infrastructure assistance. </a:t>
            </a:r>
            <a:r>
              <a:rPr kumimoji="0" lang="en-US" sz="1400" b="0" i="0" u="none" strike="noStrike" cap="none" normalizeH="0" baseline="0" dirty="0" smtClean="0">
                <a:ln>
                  <a:noFill/>
                </a:ln>
                <a:solidFill>
                  <a:schemeClr val="tx1"/>
                </a:solidFill>
                <a:effectLst/>
                <a:latin typeface="Arial" pitchFamily="34" charset="0"/>
                <a:ea typeface="Times"/>
                <a:cs typeface="Arial" pitchFamily="34" charset="0"/>
              </a:rPr>
              <a:t>,Perform pre and post event modeling and validation.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Equipment purchases are not authorized under this Mission Assignment. MA task orders will be issued for specific personnel requirements, location(s), dates, and duration of assignment(s).  </a:t>
            </a:r>
          </a:p>
          <a:p>
            <a:pPr marL="457200" marR="0" lvl="1" indent="0" algn="l" defTabSz="914400" rtl="0" eaLnBrk="0" fontAlgn="base" latinLnBrk="0" hangingPunct="0">
              <a:lnSpc>
                <a:spcPct val="100000"/>
              </a:lnSpc>
              <a:spcBef>
                <a:spcPct val="0"/>
              </a:spcBef>
              <a:spcAft>
                <a:spcPct val="0"/>
              </a:spcAft>
              <a:buClrTx/>
              <a:buSzTx/>
              <a:buFontTx/>
              <a:buAutoNum type="arabicPeriod"/>
              <a:tabLst>
                <a:tab pos="914400" algn="l"/>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228600" marR="0" lvl="1" indent="-228600" algn="l" defTabSz="914400" rtl="0" eaLnBrk="0" fontAlgn="base" latinLnBrk="0" hangingPunct="0">
              <a:lnSpc>
                <a:spcPct val="100000"/>
              </a:lnSpc>
              <a:spcBef>
                <a:spcPct val="0"/>
              </a:spcBef>
              <a:spcAft>
                <a:spcPct val="0"/>
              </a:spcAft>
              <a:buClrTx/>
              <a:buSzTx/>
              <a:buFontTx/>
              <a:buAutoNum type="arabicPeriod"/>
              <a:tabLst>
                <a:tab pos="914400" algn="l"/>
              </a:tabLst>
            </a:pPr>
            <a:r>
              <a:rPr kumimoji="0" lang="en-US" sz="1400" b="1" i="0" u="none" strike="noStrike" cap="none" normalizeH="0" baseline="0" dirty="0" smtClean="0">
                <a:ln>
                  <a:noFill/>
                </a:ln>
                <a:solidFill>
                  <a:schemeClr val="tx1"/>
                </a:solidFill>
                <a:effectLst/>
                <a:latin typeface="Arial" pitchFamily="34" charset="0"/>
                <a:ea typeface="Times"/>
                <a:cs typeface="Arial" pitchFamily="34" charset="0"/>
              </a:rPr>
              <a:t>Initial Task Order</a:t>
            </a:r>
            <a:r>
              <a:rPr kumimoji="0" lang="en-US" sz="1400" b="0" i="0" u="none" strike="noStrike" cap="none" normalizeH="0" baseline="0" dirty="0" smtClean="0">
                <a:ln>
                  <a:noFill/>
                </a:ln>
                <a:solidFill>
                  <a:schemeClr val="tx1"/>
                </a:solidFill>
                <a:effectLst/>
                <a:latin typeface="Arial" pitchFamily="34" charset="0"/>
                <a:ea typeface="Times"/>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350838" marR="0" lvl="2" indent="-182563" algn="l" defTabSz="914400" rtl="0" eaLnBrk="0" fontAlgn="base" latinLnBrk="0" hangingPunct="0">
              <a:lnSpc>
                <a:spcPct val="100000"/>
              </a:lnSpc>
              <a:spcBef>
                <a:spcPct val="0"/>
              </a:spcBef>
              <a:spcAft>
                <a:spcPct val="0"/>
              </a:spcAft>
              <a:buClrTx/>
              <a:buSzTx/>
              <a:buFontTx/>
              <a:buAutoNum type="alphaLcPeriod"/>
              <a:tabLst>
                <a:tab pos="914400" algn="l"/>
              </a:tabLst>
            </a:pPr>
            <a:r>
              <a:rPr kumimoji="0" lang="en-US" sz="1400" b="0" i="0" u="none" strike="noStrike" cap="none" normalizeH="0" baseline="0" dirty="0" smtClean="0">
                <a:ln>
                  <a:noFill/>
                </a:ln>
                <a:solidFill>
                  <a:schemeClr val="tx1"/>
                </a:solidFill>
                <a:effectLst/>
                <a:latin typeface="Arial" pitchFamily="34" charset="0"/>
                <a:ea typeface="Times"/>
                <a:cs typeface="Arial" pitchFamily="34" charset="0"/>
              </a:rPr>
              <a:t>Deploy approximately 20 personnel</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 include some combination of Team Leaders, Assistant Team Leaders, Subject Matter Experts, and Public Affairs</a:t>
            </a:r>
            <a:r>
              <a:rPr kumimoji="0" lang="en-US" sz="1400" b="0" i="0" u="none" strike="noStrike" cap="none" normalizeH="0" baseline="0" dirty="0" smtClean="0">
                <a:ln>
                  <a:noFill/>
                </a:ln>
                <a:solidFill>
                  <a:schemeClr val="tx1"/>
                </a:solidFill>
                <a:effectLst/>
                <a:latin typeface="Arial" pitchFamily="34" charset="0"/>
                <a:ea typeface="Times"/>
                <a:cs typeface="Arial" pitchFamily="34" charset="0"/>
              </a:rPr>
              <a:t> supporting RRCC, IMAT/IOF/JFO, and RFO/AFO.  ($900,000)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350838" marR="0" lvl="2" indent="-182563" algn="l" defTabSz="914400" rtl="0" eaLnBrk="0" fontAlgn="base" latinLnBrk="0" hangingPunct="0">
              <a:lnSpc>
                <a:spcPct val="100000"/>
              </a:lnSpc>
              <a:spcBef>
                <a:spcPct val="0"/>
              </a:spcBef>
              <a:spcAft>
                <a:spcPct val="0"/>
              </a:spcAft>
              <a:buClrTx/>
              <a:buSzTx/>
              <a:buFontTx/>
              <a:buAutoNum type="alphaLcPeriod"/>
              <a:tabLst>
                <a:tab pos="914400" algn="l"/>
              </a:tabLst>
            </a:pPr>
            <a:r>
              <a:rPr kumimoji="0" lang="en-US" sz="1400" b="0" i="0" u="none" strike="noStrike" cap="none" normalizeH="0" baseline="0" dirty="0" smtClean="0">
                <a:ln>
                  <a:noFill/>
                </a:ln>
                <a:solidFill>
                  <a:schemeClr val="tx1"/>
                </a:solidFill>
                <a:effectLst/>
                <a:latin typeface="Arial" pitchFamily="34" charset="0"/>
                <a:ea typeface="Times"/>
                <a:cs typeface="Arial" pitchFamily="34" charset="0"/>
              </a:rPr>
              <a:t>Initial RFO/AFO staffing  and site-specific administrative/ management support at the RFO and other locations varying based on the magnitude and duration of the response and recovery operations. Initial task order estimates are for one RFO and four AFOs aligning with priority FEMA divisions.  Estimated startup and 30 days of staffing costs used for calculations of this task order $1,000,000 for RFO and $ $500,000 per AFO, totaling $3,000,000.  ($3,000,000)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350838" marR="0" lvl="2" indent="-182563" algn="l" defTabSz="914400" rtl="0" eaLnBrk="0" fontAlgn="base" latinLnBrk="0" hangingPunct="0">
              <a:lnSpc>
                <a:spcPct val="100000"/>
              </a:lnSpc>
              <a:spcBef>
                <a:spcPct val="0"/>
              </a:spcBef>
              <a:spcAft>
                <a:spcPct val="0"/>
              </a:spcAft>
              <a:buClrTx/>
              <a:buSzTx/>
              <a:buFontTx/>
              <a:buAutoNum type="alphaLcPeriod"/>
              <a:tabLst>
                <a:tab pos="914400" algn="l"/>
              </a:tabLst>
            </a:pPr>
            <a:r>
              <a:rPr kumimoji="0" lang="en-US" sz="1400" b="0" i="0" u="none" strike="noStrike" cap="none" normalizeH="0" baseline="0" dirty="0" smtClean="0">
                <a:ln>
                  <a:noFill/>
                </a:ln>
                <a:solidFill>
                  <a:schemeClr val="tx1"/>
                </a:solidFill>
                <a:effectLst/>
                <a:latin typeface="Arial" pitchFamily="34" charset="0"/>
                <a:ea typeface="Times"/>
                <a:cs typeface="Arial" pitchFamily="34" charset="0"/>
              </a:rPr>
              <a:t>Agency Activation to support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ESF #3 supporting agency representation and support, if required, is estimated to be $300K. This support deploys ~eight (8) personnel for ~30 days and includes overtime, supplies, travel, and per diem. ($300,000)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Activation Breakdown</a:t>
            </a:r>
            <a:endParaRPr lang="en-US" dirty="0"/>
          </a:p>
        </p:txBody>
      </p:sp>
      <p:graphicFrame>
        <p:nvGraphicFramePr>
          <p:cNvPr id="5" name="Content Placeholder 4"/>
          <p:cNvGraphicFramePr>
            <a:graphicFrameLocks noGrp="1"/>
          </p:cNvGraphicFramePr>
          <p:nvPr>
            <p:ph idx="1"/>
          </p:nvPr>
        </p:nvGraphicFramePr>
        <p:xfrm>
          <a:off x="374650" y="899160"/>
          <a:ext cx="8495029" cy="5389245"/>
        </p:xfrm>
        <a:graphic>
          <a:graphicData uri="http://schemas.openxmlformats.org/drawingml/2006/table">
            <a:tbl>
              <a:tblPr/>
              <a:tblGrid>
                <a:gridCol w="3188750"/>
                <a:gridCol w="1435934"/>
                <a:gridCol w="1658150"/>
                <a:gridCol w="2212195"/>
              </a:tblGrid>
              <a:tr h="396240">
                <a:tc gridSpan="4">
                  <a:txBody>
                    <a:bodyPr/>
                    <a:lstStyle/>
                    <a:p>
                      <a:pPr marL="0" marR="0">
                        <a:lnSpc>
                          <a:spcPts val="1400"/>
                        </a:lnSpc>
                        <a:spcBef>
                          <a:spcPts val="0"/>
                        </a:spcBef>
                        <a:spcAft>
                          <a:spcPts val="0"/>
                        </a:spcAft>
                      </a:pPr>
                      <a:r>
                        <a:rPr lang="en-US" sz="1800" b="1" dirty="0">
                          <a:solidFill>
                            <a:srgbClr val="000000"/>
                          </a:solidFill>
                          <a:latin typeface="Calibri"/>
                          <a:ea typeface="Times New Roman"/>
                          <a:cs typeface="Times New Roman"/>
                        </a:rPr>
                        <a:t>Regional Activation</a:t>
                      </a:r>
                      <a:endParaRPr lang="en-US" sz="1800" dirty="0">
                        <a:latin typeface="Times New Roman"/>
                        <a:ea typeface="Times"/>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09600">
                <a:tc>
                  <a:txBody>
                    <a:bodyPr/>
                    <a:lstStyle/>
                    <a:p>
                      <a:pPr marL="0" marR="0" algn="l">
                        <a:lnSpc>
                          <a:spcPts val="1400"/>
                        </a:lnSpc>
                        <a:spcBef>
                          <a:spcPts val="0"/>
                        </a:spcBef>
                        <a:spcAft>
                          <a:spcPts val="0"/>
                        </a:spcAft>
                      </a:pPr>
                      <a:r>
                        <a:rPr lang="en-US" sz="1800" b="1" dirty="0">
                          <a:latin typeface="Calibri"/>
                          <a:ea typeface="Times New Roman"/>
                          <a:cs typeface="Times New Roman"/>
                        </a:rPr>
                        <a:t>Un-appropriated = Regular + OT</a:t>
                      </a:r>
                      <a:br>
                        <a:rPr lang="en-US" sz="1800" b="1" dirty="0">
                          <a:latin typeface="Calibri"/>
                          <a:ea typeface="Times New Roman"/>
                          <a:cs typeface="Times New Roman"/>
                        </a:rPr>
                      </a:br>
                      <a:r>
                        <a:rPr lang="en-US" sz="1800" b="1" dirty="0">
                          <a:latin typeface="Calibri"/>
                          <a:ea typeface="Times New Roman"/>
                          <a:cs typeface="Times New Roman"/>
                        </a:rPr>
                        <a:t>1 Person 12 hrs/day X7 days</a:t>
                      </a:r>
                      <a:endParaRPr lang="en-US" sz="1800" dirty="0">
                        <a:latin typeface="Times New Roman"/>
                        <a:ea typeface="Times"/>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l">
                        <a:lnSpc>
                          <a:spcPts val="1400"/>
                        </a:lnSpc>
                        <a:spcBef>
                          <a:spcPts val="0"/>
                        </a:spcBef>
                        <a:spcAft>
                          <a:spcPts val="0"/>
                        </a:spcAft>
                      </a:pPr>
                      <a:r>
                        <a:rPr lang="en-US" sz="1800" b="1">
                          <a:latin typeface="Calibri"/>
                          <a:ea typeface="Times New Roman"/>
                          <a:cs typeface="Times New Roman"/>
                        </a:rPr>
                        <a:t>Per 12 Hour Shift</a:t>
                      </a:r>
                      <a:endParaRPr lang="en-US" sz="1800">
                        <a:latin typeface="Times New Roman"/>
                        <a:ea typeface="Times"/>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l">
                        <a:lnSpc>
                          <a:spcPts val="1400"/>
                        </a:lnSpc>
                        <a:spcBef>
                          <a:spcPts val="0"/>
                        </a:spcBef>
                        <a:spcAft>
                          <a:spcPts val="0"/>
                        </a:spcAft>
                      </a:pPr>
                      <a:r>
                        <a:rPr lang="en-US" sz="1800" b="1">
                          <a:latin typeface="Calibri"/>
                          <a:ea typeface="Times New Roman"/>
                          <a:cs typeface="Times New Roman"/>
                        </a:rPr>
                        <a:t>Daily Cost @ 20 per day</a:t>
                      </a:r>
                      <a:endParaRPr lang="en-US" sz="1800">
                        <a:latin typeface="Times New Roman"/>
                        <a:ea typeface="Times"/>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l">
                        <a:lnSpc>
                          <a:spcPts val="1400"/>
                        </a:lnSpc>
                        <a:spcBef>
                          <a:spcPts val="0"/>
                        </a:spcBef>
                        <a:spcAft>
                          <a:spcPts val="0"/>
                        </a:spcAft>
                      </a:pPr>
                      <a:r>
                        <a:rPr lang="en-US" sz="1800" b="1" dirty="0">
                          <a:latin typeface="Calibri"/>
                          <a:ea typeface="Times New Roman"/>
                          <a:cs typeface="Times New Roman"/>
                        </a:rPr>
                        <a:t>Total Cost (30 days)</a:t>
                      </a:r>
                      <a:endParaRPr lang="en-US" sz="1800" dirty="0">
                        <a:latin typeface="Times New Roman"/>
                        <a:ea typeface="Times"/>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260839">
                <a:tc>
                  <a:txBody>
                    <a:bodyPr/>
                    <a:lstStyle/>
                    <a:p>
                      <a:pPr marL="0" marR="0">
                        <a:lnSpc>
                          <a:spcPts val="1400"/>
                        </a:lnSpc>
                        <a:spcBef>
                          <a:spcPts val="0"/>
                        </a:spcBef>
                        <a:spcAft>
                          <a:spcPts val="0"/>
                        </a:spcAft>
                      </a:pPr>
                      <a:r>
                        <a:rPr lang="en-US" sz="1800" dirty="0">
                          <a:solidFill>
                            <a:srgbClr val="000000"/>
                          </a:solidFill>
                          <a:latin typeface="Calibri"/>
                          <a:ea typeface="Times New Roman"/>
                          <a:cs typeface="Times New Roman"/>
                        </a:rPr>
                        <a:t>Regular Time (40 hrs X $59.89)</a:t>
                      </a:r>
                      <a:endParaRPr lang="en-US" sz="18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$480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$9,600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$288,000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839">
                <a:tc>
                  <a:txBody>
                    <a:bodyPr/>
                    <a:lstStyle/>
                    <a:p>
                      <a:pPr marL="0" marR="0">
                        <a:lnSpc>
                          <a:spcPts val="1400"/>
                        </a:lnSpc>
                        <a:spcBef>
                          <a:spcPts val="0"/>
                        </a:spcBef>
                        <a:spcAft>
                          <a:spcPts val="0"/>
                        </a:spcAft>
                      </a:pPr>
                      <a:r>
                        <a:rPr lang="en-US" sz="1800" dirty="0">
                          <a:solidFill>
                            <a:srgbClr val="000000"/>
                          </a:solidFill>
                          <a:latin typeface="Calibri"/>
                          <a:ea typeface="Times New Roman"/>
                          <a:cs typeface="Times New Roman"/>
                        </a:rPr>
                        <a:t>Overtime (44 hrs X $59.89)</a:t>
                      </a:r>
                      <a:endParaRPr lang="en-US" sz="18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$377</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$7,540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$226,200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839">
                <a:tc>
                  <a:txBody>
                    <a:bodyPr/>
                    <a:lstStyle/>
                    <a:p>
                      <a:pPr marL="0" marR="0">
                        <a:lnSpc>
                          <a:spcPts val="1400"/>
                        </a:lnSpc>
                        <a:spcBef>
                          <a:spcPts val="0"/>
                        </a:spcBef>
                        <a:spcAft>
                          <a:spcPts val="0"/>
                        </a:spcAft>
                      </a:pPr>
                      <a:r>
                        <a:rPr lang="en-US" sz="1800" dirty="0">
                          <a:solidFill>
                            <a:srgbClr val="000000"/>
                          </a:solidFill>
                          <a:latin typeface="Calibri"/>
                          <a:ea typeface="Times New Roman"/>
                          <a:cs typeface="Times New Roman"/>
                        </a:rPr>
                        <a:t>Benefits @ 39% per CBO</a:t>
                      </a:r>
                      <a:endParaRPr lang="en-US" sz="18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$187</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$3,744</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$112,320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70">
                <a:tc>
                  <a:txBody>
                    <a:bodyPr/>
                    <a:lstStyle/>
                    <a:p>
                      <a:pPr>
                        <a:lnSpc>
                          <a:spcPct val="115000"/>
                        </a:lnSpc>
                      </a:pPr>
                      <a:endParaRPr lang="en-US" sz="1800" dirty="0">
                        <a:latin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800">
                          <a:solidFill>
                            <a:srgbClr val="000000"/>
                          </a:solidFill>
                          <a:latin typeface="Calibri"/>
                          <a:ea typeface="Times New Roman"/>
                          <a:cs typeface="Times New Roman"/>
                        </a:rPr>
                        <a:t> </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800">
                          <a:solidFill>
                            <a:srgbClr val="000000"/>
                          </a:solidFill>
                          <a:latin typeface="Calibri"/>
                          <a:ea typeface="Times New Roman"/>
                          <a:cs typeface="Times New Roman"/>
                        </a:rPr>
                        <a:t> </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800">
                          <a:solidFill>
                            <a:srgbClr val="000000"/>
                          </a:solidFill>
                          <a:latin typeface="Calibri"/>
                          <a:ea typeface="Times New Roman"/>
                          <a:cs typeface="Times New Roman"/>
                        </a:rPr>
                        <a:t> </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60839">
                <a:tc>
                  <a:txBody>
                    <a:bodyPr/>
                    <a:lstStyle/>
                    <a:p>
                      <a:pPr marL="0" marR="0">
                        <a:lnSpc>
                          <a:spcPts val="1400"/>
                        </a:lnSpc>
                        <a:spcBef>
                          <a:spcPts val="0"/>
                        </a:spcBef>
                        <a:spcAft>
                          <a:spcPts val="0"/>
                        </a:spcAft>
                      </a:pPr>
                      <a:r>
                        <a:rPr lang="en-US" sz="1800" dirty="0">
                          <a:solidFill>
                            <a:srgbClr val="000000"/>
                          </a:solidFill>
                          <a:latin typeface="Calibri"/>
                          <a:ea typeface="Times New Roman"/>
                          <a:cs typeface="Times New Roman"/>
                        </a:rPr>
                        <a:t>Lodging + M&amp;IE</a:t>
                      </a:r>
                      <a:endParaRPr lang="en-US" sz="18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$300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$6,000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$180,000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839">
                <a:tc>
                  <a:txBody>
                    <a:bodyPr/>
                    <a:lstStyle/>
                    <a:p>
                      <a:pPr marL="0" marR="0">
                        <a:lnSpc>
                          <a:spcPts val="1400"/>
                        </a:lnSpc>
                        <a:spcBef>
                          <a:spcPts val="0"/>
                        </a:spcBef>
                        <a:spcAft>
                          <a:spcPts val="0"/>
                        </a:spcAft>
                      </a:pPr>
                      <a:r>
                        <a:rPr lang="en-US" sz="1800" dirty="0">
                          <a:solidFill>
                            <a:srgbClr val="000000"/>
                          </a:solidFill>
                          <a:latin typeface="Calibri"/>
                          <a:ea typeface="Times New Roman"/>
                          <a:cs typeface="Times New Roman"/>
                        </a:rPr>
                        <a:t>Air fare</a:t>
                      </a:r>
                      <a:endParaRPr lang="en-US" sz="18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$115</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a:cs typeface="Times New Roman"/>
                        </a:rPr>
                        <a:t>$16,000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a:cs typeface="Times New Roman"/>
                        </a:rPr>
                        <a:t>$16,000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839">
                <a:tc>
                  <a:txBody>
                    <a:bodyPr/>
                    <a:lstStyle/>
                    <a:p>
                      <a:pPr marL="0" marR="0">
                        <a:lnSpc>
                          <a:spcPts val="1400"/>
                        </a:lnSpc>
                        <a:spcBef>
                          <a:spcPts val="0"/>
                        </a:spcBef>
                        <a:spcAft>
                          <a:spcPts val="0"/>
                        </a:spcAft>
                      </a:pPr>
                      <a:r>
                        <a:rPr lang="en-US" sz="1800" dirty="0">
                          <a:solidFill>
                            <a:srgbClr val="000000"/>
                          </a:solidFill>
                          <a:latin typeface="Calibri"/>
                          <a:ea typeface="Times New Roman"/>
                          <a:cs typeface="Times New Roman"/>
                        </a:rPr>
                        <a:t>Miscellaneous Expenses</a:t>
                      </a:r>
                      <a:endParaRPr lang="en-US" sz="18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$25</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$500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$15,000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839">
                <a:tc>
                  <a:txBody>
                    <a:bodyPr/>
                    <a:lstStyle/>
                    <a:p>
                      <a:pPr marL="0" marR="0">
                        <a:lnSpc>
                          <a:spcPts val="1400"/>
                        </a:lnSpc>
                        <a:spcBef>
                          <a:spcPts val="0"/>
                        </a:spcBef>
                        <a:spcAft>
                          <a:spcPts val="0"/>
                        </a:spcAft>
                      </a:pPr>
                      <a:r>
                        <a:rPr lang="en-US" sz="1800" dirty="0">
                          <a:solidFill>
                            <a:srgbClr val="000000"/>
                          </a:solidFill>
                          <a:latin typeface="Calibri"/>
                          <a:ea typeface="Times New Roman"/>
                          <a:cs typeface="Times New Roman"/>
                        </a:rPr>
                        <a:t>Rental Car @ $35/day</a:t>
                      </a:r>
                      <a:endParaRPr lang="en-US" sz="18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dirty="0">
                          <a:solidFill>
                            <a:srgbClr val="000000"/>
                          </a:solidFill>
                          <a:latin typeface="Calibri"/>
                          <a:ea typeface="Times New Roman"/>
                          <a:cs typeface="Times New Roman"/>
                        </a:rPr>
                        <a:t>$35</a:t>
                      </a:r>
                      <a:endParaRPr lang="en-US" sz="18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$700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$21,000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839">
                <a:tc>
                  <a:txBody>
                    <a:bodyPr/>
                    <a:lstStyle/>
                    <a:p>
                      <a:pPr marL="0" marR="0">
                        <a:lnSpc>
                          <a:spcPts val="1400"/>
                        </a:lnSpc>
                        <a:spcBef>
                          <a:spcPts val="0"/>
                        </a:spcBef>
                        <a:spcAft>
                          <a:spcPts val="0"/>
                        </a:spcAft>
                      </a:pPr>
                      <a:r>
                        <a:rPr lang="en-US" sz="1800">
                          <a:solidFill>
                            <a:srgbClr val="000000"/>
                          </a:solidFill>
                          <a:latin typeface="Calibri"/>
                          <a:ea typeface="Times New Roman"/>
                          <a:cs typeface="Times New Roman"/>
                        </a:rPr>
                        <a:t>Parking at @ $25/day</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dirty="0">
                          <a:solidFill>
                            <a:srgbClr val="000000"/>
                          </a:solidFill>
                          <a:latin typeface="Calibri"/>
                          <a:ea typeface="Times New Roman"/>
                          <a:cs typeface="Times New Roman"/>
                        </a:rPr>
                        <a:t>$25</a:t>
                      </a:r>
                      <a:endParaRPr lang="en-US" sz="18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$500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$15,000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839">
                <a:tc>
                  <a:txBody>
                    <a:bodyPr/>
                    <a:lstStyle/>
                    <a:p>
                      <a:pPr marL="0" marR="0">
                        <a:lnSpc>
                          <a:spcPts val="1400"/>
                        </a:lnSpc>
                        <a:spcBef>
                          <a:spcPts val="0"/>
                        </a:spcBef>
                        <a:spcAft>
                          <a:spcPts val="0"/>
                        </a:spcAft>
                      </a:pPr>
                      <a:r>
                        <a:rPr lang="en-US" sz="1800">
                          <a:solidFill>
                            <a:srgbClr val="000000"/>
                          </a:solidFill>
                          <a:latin typeface="Calibri"/>
                          <a:ea typeface="Times New Roman"/>
                          <a:cs typeface="Times New Roman"/>
                        </a:rPr>
                        <a:t>Gas</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dirty="0">
                          <a:solidFill>
                            <a:srgbClr val="000000"/>
                          </a:solidFill>
                          <a:latin typeface="Calibri"/>
                          <a:ea typeface="Times New Roman"/>
                          <a:cs typeface="Times New Roman"/>
                        </a:rPr>
                        <a:t>$6</a:t>
                      </a:r>
                      <a:endParaRPr lang="en-US" sz="18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$120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New Roman"/>
                          <a:cs typeface="Times New Roman"/>
                        </a:rPr>
                        <a:t>$3,600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839">
                <a:tc>
                  <a:txBody>
                    <a:bodyPr/>
                    <a:lstStyle/>
                    <a:p>
                      <a:pPr marL="0" marR="0">
                        <a:lnSpc>
                          <a:spcPts val="1400"/>
                        </a:lnSpc>
                        <a:spcBef>
                          <a:spcPts val="0"/>
                        </a:spcBef>
                        <a:spcAft>
                          <a:spcPts val="0"/>
                        </a:spcAft>
                      </a:pPr>
                      <a:r>
                        <a:rPr lang="en-US" sz="1800">
                          <a:solidFill>
                            <a:srgbClr val="000000"/>
                          </a:solidFill>
                          <a:latin typeface="Calibri"/>
                          <a:ea typeface="Times New Roman"/>
                          <a:cs typeface="Times New Roman"/>
                        </a:rPr>
                        <a:t> </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800" dirty="0">
                          <a:solidFill>
                            <a:srgbClr val="000000"/>
                          </a:solidFill>
                          <a:latin typeface="Calibri"/>
                          <a:ea typeface="Times New Roman"/>
                          <a:cs typeface="Times New Roman"/>
                        </a:rPr>
                        <a:t> </a:t>
                      </a:r>
                      <a:endParaRPr lang="en-US" sz="18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800">
                          <a:solidFill>
                            <a:srgbClr val="000000"/>
                          </a:solidFill>
                          <a:latin typeface="Calibri"/>
                          <a:ea typeface="Times New Roman"/>
                          <a:cs typeface="Times New Roman"/>
                        </a:rPr>
                        <a:t> </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800">
                          <a:solidFill>
                            <a:srgbClr val="000000"/>
                          </a:solidFill>
                          <a:latin typeface="Calibri"/>
                          <a:ea typeface="Times New Roman"/>
                          <a:cs typeface="Times New Roman"/>
                        </a:rPr>
                        <a:t> </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456469">
                <a:tc>
                  <a:txBody>
                    <a:bodyPr/>
                    <a:lstStyle/>
                    <a:p>
                      <a:pPr marL="0" marR="0">
                        <a:lnSpc>
                          <a:spcPts val="1400"/>
                        </a:lnSpc>
                        <a:spcBef>
                          <a:spcPts val="0"/>
                        </a:spcBef>
                        <a:spcAft>
                          <a:spcPts val="0"/>
                        </a:spcAft>
                      </a:pPr>
                      <a:r>
                        <a:rPr lang="en-US" sz="1800">
                          <a:solidFill>
                            <a:srgbClr val="000000"/>
                          </a:solidFill>
                          <a:latin typeface="Calibri"/>
                          <a:ea typeface="Times"/>
                          <a:cs typeface="Times New Roman"/>
                        </a:rPr>
                        <a:t>Agency Activation</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0"/>
                        </a:spcBef>
                        <a:spcAft>
                          <a:spcPts val="0"/>
                        </a:spcAft>
                      </a:pPr>
                      <a:r>
                        <a:rPr lang="en-US" sz="1800">
                          <a:solidFill>
                            <a:srgbClr val="000000"/>
                          </a:solidFill>
                          <a:latin typeface="Calibri"/>
                          <a:ea typeface="Times"/>
                          <a:cs typeface="Times New Roman"/>
                        </a:rPr>
                        <a:t> </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0"/>
                        </a:spcBef>
                        <a:spcAft>
                          <a:spcPts val="0"/>
                        </a:spcAft>
                      </a:pPr>
                      <a:r>
                        <a:rPr lang="en-US" sz="1800" dirty="0">
                          <a:solidFill>
                            <a:srgbClr val="000000"/>
                          </a:solidFill>
                          <a:latin typeface="Calibri"/>
                          <a:ea typeface="Times"/>
                          <a:cs typeface="Times New Roman"/>
                        </a:rPr>
                        <a:t> </a:t>
                      </a:r>
                      <a:endParaRPr lang="en-US" sz="18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a:cs typeface="Times New Roman"/>
                        </a:rPr>
                        <a:t>$300,000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900">
                <a:tc>
                  <a:txBody>
                    <a:bodyPr/>
                    <a:lstStyle/>
                    <a:p>
                      <a:pPr marL="0" marR="0">
                        <a:lnSpc>
                          <a:spcPts val="1400"/>
                        </a:lnSpc>
                        <a:spcBef>
                          <a:spcPts val="0"/>
                        </a:spcBef>
                        <a:spcAft>
                          <a:spcPts val="0"/>
                        </a:spcAft>
                      </a:pPr>
                      <a:r>
                        <a:rPr lang="en-US" sz="1800">
                          <a:solidFill>
                            <a:srgbClr val="000000"/>
                          </a:solidFill>
                          <a:latin typeface="Calibri"/>
                          <a:ea typeface="Times"/>
                          <a:cs typeface="Times New Roman"/>
                        </a:rPr>
                        <a:t>Initial overhead staffing RFO (1)/AFO (4) </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0"/>
                        </a:spcBef>
                        <a:spcAft>
                          <a:spcPts val="0"/>
                        </a:spcAft>
                      </a:pPr>
                      <a:r>
                        <a:rPr lang="en-US" sz="1800">
                          <a:solidFill>
                            <a:srgbClr val="000000"/>
                          </a:solidFill>
                          <a:latin typeface="Calibri"/>
                          <a:ea typeface="Times"/>
                          <a:cs typeface="Times New Roman"/>
                        </a:rPr>
                        <a:t> </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0"/>
                        </a:spcBef>
                        <a:spcAft>
                          <a:spcPts val="0"/>
                        </a:spcAft>
                      </a:pPr>
                      <a:r>
                        <a:rPr lang="en-US" sz="1800" dirty="0">
                          <a:solidFill>
                            <a:srgbClr val="000000"/>
                          </a:solidFill>
                          <a:latin typeface="Calibri"/>
                          <a:ea typeface="Times"/>
                          <a:cs typeface="Times New Roman"/>
                        </a:rPr>
                        <a:t> </a:t>
                      </a:r>
                      <a:endParaRPr lang="en-US" sz="18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a:cs typeface="Times New Roman"/>
                        </a:rPr>
                        <a:t>$3,000,000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839">
                <a:tc>
                  <a:txBody>
                    <a:bodyPr/>
                    <a:lstStyle/>
                    <a:p>
                      <a:pPr marL="0" marR="0">
                        <a:lnSpc>
                          <a:spcPts val="1400"/>
                        </a:lnSpc>
                        <a:spcBef>
                          <a:spcPts val="0"/>
                        </a:spcBef>
                        <a:spcAft>
                          <a:spcPts val="0"/>
                        </a:spcAft>
                      </a:pPr>
                      <a:r>
                        <a:rPr lang="en-US" sz="1800">
                          <a:solidFill>
                            <a:srgbClr val="000000"/>
                          </a:solidFill>
                          <a:latin typeface="Calibri"/>
                          <a:ea typeface="Times"/>
                          <a:cs typeface="Times New Roman"/>
                        </a:rPr>
                        <a:t> </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800">
                          <a:solidFill>
                            <a:srgbClr val="000000"/>
                          </a:solidFill>
                          <a:latin typeface="Calibri"/>
                          <a:ea typeface="Times"/>
                          <a:cs typeface="Times New Roman"/>
                        </a:rPr>
                        <a:t> </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800">
                          <a:solidFill>
                            <a:srgbClr val="000000"/>
                          </a:solidFill>
                          <a:latin typeface="Calibri"/>
                          <a:ea typeface="Times"/>
                          <a:cs typeface="Times New Roman"/>
                        </a:rPr>
                        <a:t> </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nSpc>
                          <a:spcPts val="1400"/>
                        </a:lnSpc>
                        <a:spcBef>
                          <a:spcPts val="0"/>
                        </a:spcBef>
                        <a:spcAft>
                          <a:spcPts val="0"/>
                        </a:spcAft>
                      </a:pPr>
                      <a:r>
                        <a:rPr lang="en-US" sz="1800">
                          <a:solidFill>
                            <a:srgbClr val="000000"/>
                          </a:solidFill>
                          <a:latin typeface="Calibri"/>
                          <a:ea typeface="Times"/>
                          <a:cs typeface="Times New Roman"/>
                        </a:rPr>
                        <a:t> </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73881">
                <a:tc>
                  <a:txBody>
                    <a:bodyPr/>
                    <a:lstStyle/>
                    <a:p>
                      <a:pPr marL="0" marR="0">
                        <a:lnSpc>
                          <a:spcPts val="1400"/>
                        </a:lnSpc>
                        <a:spcBef>
                          <a:spcPts val="0"/>
                        </a:spcBef>
                        <a:spcAft>
                          <a:spcPts val="0"/>
                        </a:spcAft>
                      </a:pPr>
                      <a:r>
                        <a:rPr lang="en-US" sz="1800">
                          <a:solidFill>
                            <a:srgbClr val="000000"/>
                          </a:solidFill>
                          <a:latin typeface="Calibri"/>
                          <a:ea typeface="Times"/>
                          <a:cs typeface="Times New Roman"/>
                        </a:rPr>
                        <a:t>Daily Burn Rate (DBR) / shift</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a:cs typeface="Times New Roman"/>
                        </a:rPr>
                        <a:t>$1,550</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a:solidFill>
                            <a:srgbClr val="000000"/>
                          </a:solidFill>
                          <a:latin typeface="Calibri"/>
                          <a:ea typeface="Times"/>
                          <a:cs typeface="Times New Roman"/>
                        </a:rPr>
                        <a:t>$44,704</a:t>
                      </a:r>
                      <a:endParaRPr lang="en-US" sz="180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400"/>
                        </a:lnSpc>
                        <a:spcBef>
                          <a:spcPts val="0"/>
                        </a:spcBef>
                        <a:spcAft>
                          <a:spcPts val="0"/>
                        </a:spcAft>
                      </a:pPr>
                      <a:r>
                        <a:rPr lang="en-US" sz="1800" dirty="0">
                          <a:solidFill>
                            <a:srgbClr val="000000"/>
                          </a:solidFill>
                          <a:latin typeface="Calibri"/>
                          <a:ea typeface="Times"/>
                          <a:cs typeface="Times New Roman"/>
                        </a:rPr>
                        <a:t>$4,177,120</a:t>
                      </a:r>
                      <a:endParaRPr lang="en-US" sz="1800" dirty="0">
                        <a:latin typeface="Times New Roman"/>
                        <a:ea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28</a:t>
            </a:fld>
            <a:endParaRPr 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31C5BE0-80B5-463F-9445-41DEBFAA937A}" type="slidenum">
              <a:rPr lang="en-US" smtClean="0"/>
              <a:pPr>
                <a:defRPr/>
              </a:pPr>
              <a:t>29</a:t>
            </a:fld>
            <a:endParaRPr lang="en-US"/>
          </a:p>
        </p:txBody>
      </p:sp>
      <p:sp>
        <p:nvSpPr>
          <p:cNvPr id="3" name="Rectangle 2"/>
          <p:cNvSpPr>
            <a:spLocks noChangeArrowheads="1"/>
          </p:cNvSpPr>
          <p:nvPr/>
        </p:nvSpPr>
        <p:spPr bwMode="auto">
          <a:xfrm>
            <a:off x="0" y="0"/>
            <a:ext cx="9140825" cy="627797"/>
          </a:xfrm>
          <a:prstGeom prst="rect">
            <a:avLst/>
          </a:prstGeom>
          <a:noFill/>
          <a:ln w="9525">
            <a:noFill/>
            <a:miter lim="800000"/>
            <a:headEnd/>
            <a:tailEnd/>
          </a:ln>
          <a:effectLst/>
        </p:spPr>
        <p:txBody>
          <a:bodyPr anchor="ctr"/>
          <a:lstStyle/>
          <a:p>
            <a:pPr algn="ctr" eaLnBrk="0" hangingPunct="0">
              <a:defRPr/>
            </a:pPr>
            <a:r>
              <a:rPr lang="en-US" sz="3200" dirty="0" smtClean="0"/>
              <a:t>Division Operational </a:t>
            </a:r>
            <a:r>
              <a:rPr lang="en-US" sz="3200" dirty="0" smtClean="0"/>
              <a:t>Phases</a:t>
            </a:r>
            <a:endParaRPr lang="en-US" sz="3200" b="1" dirty="0">
              <a:solidFill>
                <a:schemeClr val="tx2"/>
              </a:solidFill>
              <a:effectLst>
                <a:outerShdw blurRad="38100" dist="38100" dir="2700000" algn="tl">
                  <a:srgbClr val="C0C0C0"/>
                </a:outerShdw>
              </a:effectLst>
            </a:endParaRPr>
          </a:p>
        </p:txBody>
      </p:sp>
      <p:graphicFrame>
        <p:nvGraphicFramePr>
          <p:cNvPr id="4" name="Table 3"/>
          <p:cNvGraphicFramePr>
            <a:graphicFrameLocks noGrp="1"/>
          </p:cNvGraphicFramePr>
          <p:nvPr/>
        </p:nvGraphicFramePr>
        <p:xfrm>
          <a:off x="206476" y="755647"/>
          <a:ext cx="8663204" cy="5675633"/>
        </p:xfrm>
        <a:graphic>
          <a:graphicData uri="http://schemas.openxmlformats.org/drawingml/2006/table">
            <a:tbl>
              <a:tblPr/>
              <a:tblGrid>
                <a:gridCol w="2903227"/>
                <a:gridCol w="2015712"/>
                <a:gridCol w="3744265"/>
              </a:tblGrid>
              <a:tr h="544721">
                <a:tc>
                  <a:txBody>
                    <a:bodyPr/>
                    <a:lstStyle/>
                    <a:p>
                      <a:pPr marL="0" marR="0" algn="ctr">
                        <a:spcBef>
                          <a:spcPts val="0"/>
                        </a:spcBef>
                        <a:spcAft>
                          <a:spcPts val="0"/>
                        </a:spcAft>
                        <a:tabLst>
                          <a:tab pos="171450" algn="l"/>
                          <a:tab pos="342900" algn="l"/>
                        </a:tabLst>
                      </a:pPr>
                      <a:r>
                        <a:rPr lang="en-US" sz="1600" b="1" dirty="0" smtClean="0">
                          <a:latin typeface="Arial"/>
                          <a:ea typeface="Times New Roman"/>
                          <a:cs typeface="Arial"/>
                        </a:rPr>
                        <a:t>Phase/EOC </a:t>
                      </a:r>
                      <a:r>
                        <a:rPr lang="en-US" sz="1600" b="1" dirty="0">
                          <a:latin typeface="Arial"/>
                          <a:ea typeface="Times New Roman"/>
                          <a:cs typeface="Arial"/>
                        </a:rPr>
                        <a:t>Activation Level</a:t>
                      </a:r>
                      <a:endParaRPr lang="en-US" sz="1600" dirty="0">
                        <a:latin typeface="Arial"/>
                        <a:ea typeface="Times New Roman"/>
                        <a:cs typeface="Times New Roman"/>
                      </a:endParaRPr>
                    </a:p>
                  </a:txBody>
                  <a:tcPr marL="38501" marR="38501"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FFFF00"/>
                      </a:solidFill>
                      <a:prstDash val="solid"/>
                      <a:round/>
                      <a:headEnd type="none" w="med" len="med"/>
                      <a:tailEnd type="none" w="med" len="med"/>
                    </a:lnB>
                  </a:tcPr>
                </a:tc>
                <a:tc>
                  <a:txBody>
                    <a:bodyPr/>
                    <a:lstStyle/>
                    <a:p>
                      <a:pPr marL="0" marR="0" algn="ctr">
                        <a:spcBef>
                          <a:spcPts val="0"/>
                        </a:spcBef>
                        <a:spcAft>
                          <a:spcPts val="0"/>
                        </a:spcAft>
                        <a:tabLst>
                          <a:tab pos="171450" algn="l"/>
                          <a:tab pos="342900" algn="l"/>
                        </a:tabLst>
                      </a:pPr>
                      <a:r>
                        <a:rPr lang="en-US" sz="1600" b="1">
                          <a:latin typeface="Arial"/>
                          <a:ea typeface="Times New Roman"/>
                          <a:cs typeface="Arial"/>
                        </a:rPr>
                        <a:t>Time-line (Hours)</a:t>
                      </a:r>
                      <a:endParaRPr lang="en-US" sz="1600">
                        <a:latin typeface="Arial"/>
                        <a:ea typeface="Times New Roman"/>
                        <a:cs typeface="Times New Roman"/>
                      </a:endParaRPr>
                    </a:p>
                  </a:txBody>
                  <a:tcPr marL="38501" marR="38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71450" algn="l"/>
                          <a:tab pos="342900" algn="l"/>
                        </a:tabLst>
                      </a:pPr>
                      <a:r>
                        <a:rPr lang="en-US" sz="1600" b="1">
                          <a:latin typeface="Arial"/>
                          <a:ea typeface="Times New Roman"/>
                          <a:cs typeface="Arial"/>
                        </a:rPr>
                        <a:t>Goal</a:t>
                      </a:r>
                      <a:endParaRPr lang="en-US" sz="1600">
                        <a:latin typeface="Arial"/>
                        <a:ea typeface="Times New Roman"/>
                        <a:cs typeface="Times New Roman"/>
                      </a:endParaRPr>
                    </a:p>
                  </a:txBody>
                  <a:tcPr marL="38501" marR="38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885">
                <a:tc>
                  <a:txBody>
                    <a:bodyPr/>
                    <a:lstStyle/>
                    <a:p>
                      <a:pPr marL="0" marR="0" algn="ctr">
                        <a:spcBef>
                          <a:spcPts val="0"/>
                        </a:spcBef>
                        <a:spcAft>
                          <a:spcPts val="0"/>
                        </a:spcAft>
                        <a:tabLst>
                          <a:tab pos="171450" algn="l"/>
                          <a:tab pos="342900" algn="l"/>
                        </a:tabLst>
                      </a:pPr>
                      <a:r>
                        <a:rPr lang="en-US" sz="1600">
                          <a:latin typeface="Arial"/>
                          <a:ea typeface="Times New Roman"/>
                          <a:cs typeface="Arial"/>
                        </a:rPr>
                        <a:t>Normal Operations</a:t>
                      </a:r>
                      <a:endParaRPr lang="en-US" sz="1600">
                        <a:latin typeface="Arial"/>
                        <a:ea typeface="Times New Roman"/>
                        <a:cs typeface="Times New Roman"/>
                      </a:endParaRPr>
                    </a:p>
                    <a:p>
                      <a:pPr marL="0" marR="0" algn="ctr">
                        <a:spcBef>
                          <a:spcPts val="0"/>
                        </a:spcBef>
                        <a:spcAft>
                          <a:spcPts val="0"/>
                        </a:spcAft>
                        <a:tabLst>
                          <a:tab pos="171450" algn="l"/>
                          <a:tab pos="342900" algn="l"/>
                        </a:tabLst>
                      </a:pPr>
                      <a:r>
                        <a:rPr lang="en-US" sz="1600">
                          <a:latin typeface="Arial"/>
                          <a:ea typeface="Times New Roman"/>
                          <a:cs typeface="Arial"/>
                        </a:rPr>
                        <a:t>(Level IV)</a:t>
                      </a:r>
                      <a:endParaRPr lang="en-US" sz="1600">
                        <a:latin typeface="Arial"/>
                        <a:ea typeface="Times New Roman"/>
                        <a:cs typeface="Times New Roman"/>
                      </a:endParaRPr>
                    </a:p>
                  </a:txBody>
                  <a:tcPr marL="38501" marR="38501" marT="0" marB="0" anchor="ctr">
                    <a:lnL w="57150" cap="flat" cmpd="dbl" algn="ctr">
                      <a:solidFill>
                        <a:srgbClr val="FFFF00"/>
                      </a:solidFill>
                      <a:prstDash val="solid"/>
                      <a:round/>
                      <a:headEnd type="none" w="med" len="med"/>
                      <a:tailEnd type="none" w="med" len="med"/>
                    </a:lnL>
                    <a:lnR w="57150" cap="flat" cmpd="dbl" algn="ctr">
                      <a:solidFill>
                        <a:srgbClr val="FFFF00"/>
                      </a:solidFill>
                      <a:prstDash val="solid"/>
                      <a:round/>
                      <a:headEnd type="none" w="med" len="med"/>
                      <a:tailEnd type="none" w="med" len="med"/>
                    </a:lnR>
                    <a:lnT w="57150" cap="flat" cmpd="dbl" algn="ctr">
                      <a:solidFill>
                        <a:srgbClr val="FFFF00"/>
                      </a:solidFill>
                      <a:prstDash val="solid"/>
                      <a:round/>
                      <a:headEnd type="none" w="med" len="med"/>
                      <a:tailEnd type="none" w="med" len="med"/>
                    </a:lnT>
                    <a:lnB w="57150" cap="flat" cmpd="dbl" algn="ctr">
                      <a:solidFill>
                        <a:srgbClr val="FFFF00"/>
                      </a:solidFill>
                      <a:prstDash val="solid"/>
                      <a:round/>
                      <a:headEnd type="none" w="med" len="med"/>
                      <a:tailEnd type="none" w="med" len="med"/>
                    </a:lnB>
                    <a:solidFill>
                      <a:schemeClr val="bg1">
                        <a:lumMod val="50000"/>
                      </a:schemeClr>
                    </a:solidFill>
                  </a:tcPr>
                </a:tc>
                <a:tc>
                  <a:txBody>
                    <a:bodyPr/>
                    <a:lstStyle/>
                    <a:p>
                      <a:pPr marL="0" marR="0">
                        <a:spcBef>
                          <a:spcPts val="0"/>
                        </a:spcBef>
                        <a:spcAft>
                          <a:spcPts val="0"/>
                        </a:spcAft>
                        <a:tabLst>
                          <a:tab pos="171450" algn="l"/>
                          <a:tab pos="342900" algn="l"/>
                        </a:tabLst>
                      </a:pPr>
                      <a:endParaRPr lang="en-US" sz="1600" dirty="0">
                        <a:latin typeface="Arial"/>
                        <a:ea typeface="Times New Roman"/>
                        <a:cs typeface="Arial"/>
                      </a:endParaRPr>
                    </a:p>
                  </a:txBody>
                  <a:tcPr marL="38501" marR="38501" marT="0" marB="0" anchor="ctr">
                    <a:lnL w="57150" cap="flat" cmpd="dbl"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spcBef>
                          <a:spcPts val="0"/>
                        </a:spcBef>
                        <a:spcAft>
                          <a:spcPts val="0"/>
                        </a:spcAft>
                        <a:tabLst>
                          <a:tab pos="171450" algn="l"/>
                          <a:tab pos="342900" algn="l"/>
                        </a:tabLst>
                      </a:pPr>
                      <a:r>
                        <a:rPr lang="en-US" sz="1600" dirty="0">
                          <a:latin typeface="Arial"/>
                          <a:ea typeface="Times New Roman"/>
                          <a:cs typeface="Arial"/>
                        </a:rPr>
                        <a:t>Preparation</a:t>
                      </a:r>
                      <a:endParaRPr lang="en-US" sz="1600" dirty="0">
                        <a:latin typeface="Arial"/>
                        <a:ea typeface="Times New Roman"/>
                        <a:cs typeface="Times New Roman"/>
                      </a:endParaRPr>
                    </a:p>
                    <a:p>
                      <a:pPr marL="0" marR="0">
                        <a:spcBef>
                          <a:spcPts val="0"/>
                        </a:spcBef>
                        <a:spcAft>
                          <a:spcPts val="0"/>
                        </a:spcAft>
                        <a:tabLst>
                          <a:tab pos="171450" algn="l"/>
                          <a:tab pos="342900" algn="l"/>
                        </a:tabLst>
                      </a:pPr>
                      <a:r>
                        <a:rPr lang="en-US" sz="1600" dirty="0">
                          <a:latin typeface="Arial"/>
                          <a:ea typeface="Times New Roman"/>
                          <a:cs typeface="Arial"/>
                        </a:rPr>
                        <a:t>Early Impact Prediction</a:t>
                      </a:r>
                      <a:endParaRPr lang="en-US" sz="1600" dirty="0">
                        <a:latin typeface="Arial"/>
                        <a:ea typeface="Times New Roman"/>
                        <a:cs typeface="Times New Roman"/>
                      </a:endParaRPr>
                    </a:p>
                  </a:txBody>
                  <a:tcPr marL="38501" marR="38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742248">
                <a:tc>
                  <a:txBody>
                    <a:bodyPr/>
                    <a:lstStyle/>
                    <a:p>
                      <a:pPr marL="0" marR="0" algn="ctr">
                        <a:spcBef>
                          <a:spcPts val="0"/>
                        </a:spcBef>
                        <a:spcAft>
                          <a:spcPts val="0"/>
                        </a:spcAft>
                        <a:tabLst>
                          <a:tab pos="2743200" algn="ctr"/>
                          <a:tab pos="5486400" algn="r"/>
                          <a:tab pos="171450" algn="l"/>
                          <a:tab pos="342900" algn="l"/>
                          <a:tab pos="2743200" algn="ctr"/>
                          <a:tab pos="5486400" algn="r"/>
                        </a:tabLst>
                      </a:pPr>
                      <a:r>
                        <a:rPr lang="en-US" sz="1600" dirty="0">
                          <a:latin typeface="Arial"/>
                          <a:ea typeface="Times New Roman"/>
                          <a:cs typeface="Arial"/>
                        </a:rPr>
                        <a:t>I – </a:t>
                      </a:r>
                      <a:r>
                        <a:rPr lang="en-US" sz="1600" dirty="0" smtClean="0">
                          <a:latin typeface="Arial"/>
                          <a:ea typeface="Times New Roman"/>
                          <a:cs typeface="Arial"/>
                        </a:rPr>
                        <a:t>Activation</a:t>
                      </a:r>
                    </a:p>
                    <a:p>
                      <a:pPr marL="0" marR="0" algn="ctr">
                        <a:spcBef>
                          <a:spcPts val="0"/>
                        </a:spcBef>
                        <a:spcAft>
                          <a:spcPts val="0"/>
                        </a:spcAft>
                        <a:tabLst>
                          <a:tab pos="2743200" algn="ctr"/>
                          <a:tab pos="5486400" algn="r"/>
                          <a:tab pos="171450" algn="l"/>
                          <a:tab pos="342900" algn="l"/>
                          <a:tab pos="2743200" algn="ctr"/>
                          <a:tab pos="5486400" algn="r"/>
                        </a:tabLst>
                      </a:pPr>
                      <a:r>
                        <a:rPr lang="en-US" sz="1600" dirty="0" smtClean="0">
                          <a:latin typeface="Arial"/>
                          <a:ea typeface="Times New Roman"/>
                          <a:cs typeface="Arial"/>
                        </a:rPr>
                        <a:t>(Level </a:t>
                      </a:r>
                      <a:r>
                        <a:rPr lang="en-US" sz="1600" dirty="0">
                          <a:latin typeface="Arial"/>
                          <a:ea typeface="Times New Roman"/>
                          <a:cs typeface="Arial"/>
                        </a:rPr>
                        <a:t>III)</a:t>
                      </a:r>
                      <a:endParaRPr lang="en-US" sz="1600" dirty="0">
                        <a:latin typeface="Arial"/>
                        <a:ea typeface="Times New Roman"/>
                        <a:cs typeface="Times New Roman"/>
                      </a:endParaRPr>
                    </a:p>
                  </a:txBody>
                  <a:tcPr marL="38501" marR="38501" marT="0" marB="0" anchor="ctr">
                    <a:lnL w="57150" cap="flat" cmpd="dbl" algn="ctr">
                      <a:solidFill>
                        <a:srgbClr val="FFCC00"/>
                      </a:solidFill>
                      <a:prstDash val="solid"/>
                      <a:round/>
                      <a:headEnd type="none" w="med" len="med"/>
                      <a:tailEnd type="none" w="med" len="med"/>
                    </a:lnL>
                    <a:lnR w="57150" cap="flat" cmpd="dbl" algn="ctr">
                      <a:solidFill>
                        <a:srgbClr val="FFCC00"/>
                      </a:solidFill>
                      <a:prstDash val="solid"/>
                      <a:round/>
                      <a:headEnd type="none" w="med" len="med"/>
                      <a:tailEnd type="none" w="med" len="med"/>
                    </a:lnR>
                    <a:lnT w="57150" cap="flat" cmpd="dbl" algn="ctr">
                      <a:solidFill>
                        <a:srgbClr val="FFFF00"/>
                      </a:solidFill>
                      <a:prstDash val="solid"/>
                      <a:round/>
                      <a:headEnd type="none" w="med" len="med"/>
                      <a:tailEnd type="none" w="med" len="med"/>
                    </a:lnT>
                    <a:lnB w="57150" cap="flat" cmpd="dbl" algn="ctr">
                      <a:solidFill>
                        <a:srgbClr val="FFCC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tabLst>
                          <a:tab pos="171450" algn="l"/>
                          <a:tab pos="342900" algn="l"/>
                        </a:tabLst>
                      </a:pPr>
                      <a:r>
                        <a:rPr lang="en-US" sz="1600" dirty="0" smtClean="0">
                          <a:latin typeface="Arial"/>
                          <a:ea typeface="Times New Roman"/>
                          <a:cs typeface="Arial"/>
                        </a:rPr>
                        <a:t>Pre </a:t>
                      </a:r>
                      <a:r>
                        <a:rPr lang="en-US" sz="1600" dirty="0">
                          <a:latin typeface="Arial"/>
                          <a:ea typeface="Times New Roman"/>
                          <a:cs typeface="Arial"/>
                        </a:rPr>
                        <a:t>– E-72</a:t>
                      </a:r>
                      <a:endParaRPr lang="en-US" sz="1600" dirty="0">
                        <a:latin typeface="Arial"/>
                        <a:ea typeface="Times New Roman"/>
                        <a:cs typeface="Times New Roman"/>
                      </a:endParaRPr>
                    </a:p>
                  </a:txBody>
                  <a:tcPr marL="38501" marR="38501" marT="0" marB="0" anchor="ctr">
                    <a:lnL w="57150" cap="flat" cmpd="dbl" algn="ctr">
                      <a:solidFill>
                        <a:srgbClr val="FFCC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spcBef>
                          <a:spcPts val="0"/>
                        </a:spcBef>
                        <a:spcAft>
                          <a:spcPts val="0"/>
                        </a:spcAft>
                        <a:tabLst>
                          <a:tab pos="171450" algn="l"/>
                          <a:tab pos="342900" algn="l"/>
                        </a:tabLst>
                      </a:pPr>
                      <a:r>
                        <a:rPr lang="en-US" sz="1600" dirty="0">
                          <a:latin typeface="Arial"/>
                          <a:ea typeface="Times New Roman"/>
                          <a:cs typeface="Arial"/>
                        </a:rPr>
                        <a:t>Activate Command, Control (C2)</a:t>
                      </a:r>
                      <a:endParaRPr lang="en-US" sz="1600" dirty="0">
                        <a:latin typeface="Arial"/>
                        <a:ea typeface="Times New Roman"/>
                        <a:cs typeface="Times New Roman"/>
                      </a:endParaRPr>
                    </a:p>
                  </a:txBody>
                  <a:tcPr marL="38501" marR="38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816334">
                <a:tc>
                  <a:txBody>
                    <a:bodyPr/>
                    <a:lstStyle/>
                    <a:p>
                      <a:pPr marL="0" marR="0" algn="ctr">
                        <a:spcBef>
                          <a:spcPts val="0"/>
                        </a:spcBef>
                        <a:spcAft>
                          <a:spcPts val="0"/>
                        </a:spcAft>
                        <a:tabLst>
                          <a:tab pos="171450" algn="l"/>
                          <a:tab pos="342900" algn="l"/>
                        </a:tabLst>
                      </a:pPr>
                      <a:r>
                        <a:rPr lang="en-US" sz="1600">
                          <a:latin typeface="Arial"/>
                          <a:ea typeface="Times New Roman"/>
                          <a:cs typeface="Arial"/>
                        </a:rPr>
                        <a:t>IIa – Deployment</a:t>
                      </a:r>
                      <a:endParaRPr lang="en-US" sz="1600">
                        <a:latin typeface="Arial"/>
                        <a:ea typeface="Times New Roman"/>
                        <a:cs typeface="Times New Roman"/>
                      </a:endParaRPr>
                    </a:p>
                    <a:p>
                      <a:pPr marL="0" marR="0" algn="ctr">
                        <a:spcBef>
                          <a:spcPts val="0"/>
                        </a:spcBef>
                        <a:spcAft>
                          <a:spcPts val="0"/>
                        </a:spcAft>
                        <a:tabLst>
                          <a:tab pos="171450" algn="l"/>
                          <a:tab pos="342900" algn="l"/>
                        </a:tabLst>
                      </a:pPr>
                      <a:r>
                        <a:rPr lang="en-US" sz="1600">
                          <a:latin typeface="Arial"/>
                          <a:ea typeface="Times New Roman"/>
                          <a:cs typeface="Arial"/>
                        </a:rPr>
                        <a:t>(Level II/Level I)</a:t>
                      </a:r>
                      <a:endParaRPr lang="en-US" sz="1600">
                        <a:latin typeface="Arial"/>
                        <a:ea typeface="Times New Roman"/>
                        <a:cs typeface="Times New Roman"/>
                      </a:endParaRPr>
                    </a:p>
                  </a:txBody>
                  <a:tcPr marL="38501" marR="38501" marT="0" marB="0" anchor="ctr">
                    <a:lnL w="57150" cap="flat" cmpd="dbl" algn="ctr">
                      <a:solidFill>
                        <a:srgbClr val="FF6600"/>
                      </a:solidFill>
                      <a:prstDash val="solid"/>
                      <a:round/>
                      <a:headEnd type="none" w="med" len="med"/>
                      <a:tailEnd type="none" w="med" len="med"/>
                    </a:lnL>
                    <a:lnR w="57150" cap="flat" cmpd="dbl" algn="ctr">
                      <a:solidFill>
                        <a:srgbClr val="FF6600"/>
                      </a:solidFill>
                      <a:prstDash val="solid"/>
                      <a:round/>
                      <a:headEnd type="none" w="med" len="med"/>
                      <a:tailEnd type="none" w="med" len="med"/>
                    </a:lnR>
                    <a:lnT w="57150" cap="flat" cmpd="dbl" algn="ctr">
                      <a:solidFill>
                        <a:srgbClr val="FFCC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tabLst>
                          <a:tab pos="171450" algn="l"/>
                          <a:tab pos="342900" algn="l"/>
                        </a:tabLst>
                      </a:pPr>
                      <a:r>
                        <a:rPr lang="en-US" sz="1600">
                          <a:latin typeface="Arial"/>
                          <a:ea typeface="Times New Roman"/>
                          <a:cs typeface="Arial"/>
                        </a:rPr>
                        <a:t>E-72 - E-48</a:t>
                      </a:r>
                      <a:endParaRPr lang="en-US" sz="1600">
                        <a:latin typeface="Arial"/>
                        <a:ea typeface="Times New Roman"/>
                        <a:cs typeface="Times New Roman"/>
                      </a:endParaRPr>
                    </a:p>
                  </a:txBody>
                  <a:tcPr marL="38501" marR="38501" marT="0" marB="0" anchor="ctr">
                    <a:lnL w="57150" cap="flat" cmpd="dbl" algn="ctr">
                      <a:solidFill>
                        <a:srgbClr val="FF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spcBef>
                          <a:spcPts val="0"/>
                        </a:spcBef>
                        <a:spcAft>
                          <a:spcPts val="0"/>
                        </a:spcAft>
                        <a:tabLst>
                          <a:tab pos="171450" algn="l"/>
                          <a:tab pos="342900" algn="l"/>
                        </a:tabLst>
                      </a:pPr>
                      <a:r>
                        <a:rPr lang="en-US" sz="1600" dirty="0">
                          <a:latin typeface="Arial"/>
                          <a:ea typeface="Times New Roman"/>
                          <a:cs typeface="Arial"/>
                        </a:rPr>
                        <a:t>Activate and Deploy Response Teams &amp; Resources</a:t>
                      </a:r>
                      <a:endParaRPr lang="en-US" sz="1600" dirty="0">
                        <a:latin typeface="Arial"/>
                        <a:ea typeface="Times New Roman"/>
                        <a:cs typeface="Times New Roman"/>
                      </a:endParaRPr>
                    </a:p>
                  </a:txBody>
                  <a:tcPr marL="38501" marR="38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414418">
                <a:tc>
                  <a:txBody>
                    <a:bodyPr/>
                    <a:lstStyle/>
                    <a:p>
                      <a:pPr marL="0" marR="0" algn="ctr">
                        <a:spcBef>
                          <a:spcPts val="0"/>
                        </a:spcBef>
                        <a:spcAft>
                          <a:spcPts val="0"/>
                        </a:spcAft>
                        <a:tabLst>
                          <a:tab pos="171450" algn="l"/>
                          <a:tab pos="342900" algn="l"/>
                        </a:tabLst>
                      </a:pPr>
                      <a:r>
                        <a:rPr lang="en-US" sz="1600" dirty="0" err="1">
                          <a:latin typeface="Arial"/>
                          <a:ea typeface="Times New Roman"/>
                          <a:cs typeface="Arial"/>
                        </a:rPr>
                        <a:t>IIb</a:t>
                      </a:r>
                      <a:r>
                        <a:rPr lang="en-US" sz="1600" dirty="0">
                          <a:latin typeface="Arial"/>
                          <a:ea typeface="Times New Roman"/>
                          <a:cs typeface="Arial"/>
                        </a:rPr>
                        <a:t> – </a:t>
                      </a:r>
                      <a:r>
                        <a:rPr lang="en-US" sz="1600" dirty="0" smtClean="0">
                          <a:latin typeface="Arial"/>
                          <a:ea typeface="Times New Roman"/>
                          <a:cs typeface="Arial"/>
                        </a:rPr>
                        <a:t>Deployment (</a:t>
                      </a:r>
                      <a:r>
                        <a:rPr lang="en-US" sz="1600" dirty="0">
                          <a:latin typeface="Arial"/>
                          <a:ea typeface="Times New Roman"/>
                          <a:cs typeface="Arial"/>
                        </a:rPr>
                        <a:t>Level I)</a:t>
                      </a:r>
                      <a:endParaRPr lang="en-US" sz="1600" dirty="0">
                        <a:latin typeface="Arial"/>
                        <a:ea typeface="Times New Roman"/>
                        <a:cs typeface="Times New Roman"/>
                      </a:endParaRPr>
                    </a:p>
                  </a:txBody>
                  <a:tcPr marL="38501" marR="38501" marT="0" marB="0" anchor="ctr">
                    <a:lnL w="57150" cap="flat" cmpd="dbl" algn="ctr">
                      <a:solidFill>
                        <a:srgbClr val="FF6600"/>
                      </a:solidFill>
                      <a:prstDash val="solid"/>
                      <a:round/>
                      <a:headEnd type="none" w="med" len="med"/>
                      <a:tailEnd type="none" w="med" len="med"/>
                    </a:lnL>
                    <a:lnR w="57150" cap="flat" cmpd="dbl" algn="ctr">
                      <a:solidFill>
                        <a:srgbClr val="FF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FF66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tabLst>
                          <a:tab pos="171450" algn="l"/>
                          <a:tab pos="342900" algn="l"/>
                        </a:tabLst>
                      </a:pPr>
                      <a:r>
                        <a:rPr lang="en-US" sz="1600">
                          <a:latin typeface="Arial"/>
                          <a:ea typeface="Times New Roman"/>
                          <a:cs typeface="Arial"/>
                        </a:rPr>
                        <a:t>E-48 – Event</a:t>
                      </a:r>
                      <a:endParaRPr lang="en-US" sz="1600">
                        <a:latin typeface="Arial"/>
                        <a:ea typeface="Times New Roman"/>
                        <a:cs typeface="Times New Roman"/>
                      </a:endParaRPr>
                    </a:p>
                  </a:txBody>
                  <a:tcPr marL="38501" marR="38501" marT="0" marB="0" anchor="ctr">
                    <a:lnL w="57150" cap="flat" cmpd="dbl" algn="ctr">
                      <a:solidFill>
                        <a:srgbClr val="FF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spcBef>
                          <a:spcPts val="0"/>
                        </a:spcBef>
                        <a:spcAft>
                          <a:spcPts val="0"/>
                        </a:spcAft>
                        <a:tabLst>
                          <a:tab pos="171450" algn="l"/>
                          <a:tab pos="342900" algn="l"/>
                        </a:tabLst>
                      </a:pPr>
                      <a:r>
                        <a:rPr lang="en-US" sz="1600" dirty="0">
                          <a:latin typeface="Arial"/>
                          <a:ea typeface="Times New Roman"/>
                          <a:cs typeface="Arial"/>
                        </a:rPr>
                        <a:t>Deploy Response Teams Forward</a:t>
                      </a:r>
                      <a:endParaRPr lang="en-US" sz="1600" dirty="0">
                        <a:latin typeface="Arial"/>
                        <a:ea typeface="Times New Roman"/>
                        <a:cs typeface="Times New Roman"/>
                      </a:endParaRPr>
                    </a:p>
                  </a:txBody>
                  <a:tcPr marL="38501" marR="38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1193306">
                <a:tc>
                  <a:txBody>
                    <a:bodyPr/>
                    <a:lstStyle/>
                    <a:p>
                      <a:pPr marL="0" marR="0" algn="ctr">
                        <a:spcBef>
                          <a:spcPts val="0"/>
                        </a:spcBef>
                        <a:spcAft>
                          <a:spcPts val="0"/>
                        </a:spcAft>
                        <a:tabLst>
                          <a:tab pos="171450" algn="l"/>
                          <a:tab pos="342900" algn="l"/>
                        </a:tabLst>
                      </a:pPr>
                      <a:r>
                        <a:rPr lang="en-US" sz="1600" b="1" dirty="0" smtClean="0">
                          <a:latin typeface="Arial"/>
                          <a:ea typeface="Times New Roman"/>
                          <a:cs typeface="Times New Roman"/>
                        </a:rPr>
                        <a:t>NO NOTICE EVENT</a:t>
                      </a:r>
                      <a:endParaRPr lang="en-US" sz="1600" b="1" dirty="0">
                        <a:latin typeface="Arial"/>
                        <a:ea typeface="Times New Roman"/>
                        <a:cs typeface="Times New Roman"/>
                      </a:endParaRPr>
                    </a:p>
                  </a:txBody>
                  <a:tcPr marL="38501" marR="38501" marT="0" marB="0" anchor="ctr">
                    <a:lnL w="57150" cap="flat" cmpd="dbl" algn="ctr">
                      <a:solidFill>
                        <a:srgbClr val="FF6600"/>
                      </a:solidFill>
                      <a:prstDash val="solid"/>
                      <a:round/>
                      <a:headEnd type="none" w="med" len="med"/>
                      <a:tailEnd type="none" w="med" len="med"/>
                    </a:lnL>
                    <a:lnR w="57150" cap="flat" cmpd="dbl" algn="ctr">
                      <a:solidFill>
                        <a:srgbClr val="FF6600"/>
                      </a:solidFill>
                      <a:prstDash val="solid"/>
                      <a:round/>
                      <a:headEnd type="none" w="med" len="med"/>
                      <a:tailEnd type="none" w="med" len="med"/>
                    </a:lnR>
                    <a:lnT w="57150" cap="flat" cmpd="dbl" algn="ctr">
                      <a:solidFill>
                        <a:srgbClr val="FF6600"/>
                      </a:solidFill>
                      <a:prstDash val="solid"/>
                      <a:round/>
                      <a:headEnd type="none" w="med" len="med"/>
                      <a:tailEnd type="none" w="med" len="med"/>
                    </a:lnT>
                    <a:lnB w="57150" cap="flat" cmpd="dbl" algn="ctr">
                      <a:solidFill>
                        <a:srgbClr val="FF6600"/>
                      </a:solidFill>
                      <a:prstDash val="solid"/>
                      <a:round/>
                      <a:headEnd type="none" w="med" len="med"/>
                      <a:tailEnd type="none" w="med" len="med"/>
                    </a:lnB>
                    <a:solidFill>
                      <a:schemeClr val="accent1">
                        <a:lumMod val="90000"/>
                      </a:schemeClr>
                    </a:solidFill>
                  </a:tcPr>
                </a:tc>
                <a:tc>
                  <a:txBody>
                    <a:bodyPr/>
                    <a:lstStyle/>
                    <a:p>
                      <a:pPr marL="0" marR="0" algn="ctr">
                        <a:spcBef>
                          <a:spcPts val="0"/>
                        </a:spcBef>
                        <a:spcAft>
                          <a:spcPts val="0"/>
                        </a:spcAft>
                        <a:tabLst>
                          <a:tab pos="171450" algn="l"/>
                          <a:tab pos="342900" algn="l"/>
                        </a:tabLst>
                      </a:pPr>
                      <a:r>
                        <a:rPr lang="en-US" sz="1600" b="1" dirty="0" smtClean="0">
                          <a:latin typeface="Arial"/>
                          <a:ea typeface="Times New Roman"/>
                          <a:cs typeface="Times New Roman"/>
                        </a:rPr>
                        <a:t>Combine</a:t>
                      </a:r>
                      <a:r>
                        <a:rPr lang="en-US" sz="1600" b="1" baseline="0" dirty="0" smtClean="0">
                          <a:latin typeface="Arial"/>
                          <a:ea typeface="Times New Roman"/>
                          <a:cs typeface="Times New Roman"/>
                        </a:rPr>
                        <a:t> Phase 1, 2a, and 2b activities</a:t>
                      </a:r>
                      <a:endParaRPr lang="en-US" sz="1600" b="1" dirty="0">
                        <a:latin typeface="Arial"/>
                        <a:ea typeface="Times New Roman"/>
                        <a:cs typeface="Times New Roman"/>
                      </a:endParaRPr>
                    </a:p>
                  </a:txBody>
                  <a:tcPr marL="38501" marR="38501" marT="0" marB="0" anchor="ctr">
                    <a:lnL w="57150" cap="flat" cmpd="dbl" algn="ctr">
                      <a:solidFill>
                        <a:srgbClr val="FF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tab pos="171450" algn="l"/>
                          <a:tab pos="342900" algn="l"/>
                        </a:tabLst>
                        <a:defRPr/>
                      </a:pPr>
                      <a:r>
                        <a:rPr lang="en-US" sz="1600" b="1" dirty="0" smtClean="0">
                          <a:latin typeface="+mn-lt"/>
                          <a:ea typeface="Times New Roman"/>
                          <a:cs typeface="Arial"/>
                        </a:rPr>
                        <a:t>Activate Command, Control (C2)</a:t>
                      </a:r>
                    </a:p>
                    <a:p>
                      <a:pPr marL="228600" marR="0" indent="-228600" algn="l" defTabSz="914400" rtl="0" eaLnBrk="1" fontAlgn="auto" latinLnBrk="0" hangingPunct="1">
                        <a:lnSpc>
                          <a:spcPct val="100000"/>
                        </a:lnSpc>
                        <a:spcBef>
                          <a:spcPts val="0"/>
                        </a:spcBef>
                        <a:spcAft>
                          <a:spcPts val="0"/>
                        </a:spcAft>
                        <a:buClrTx/>
                        <a:buSzTx/>
                        <a:buFontTx/>
                        <a:buAutoNum type="arabicPeriod"/>
                        <a:tabLst>
                          <a:tab pos="171450" algn="l"/>
                          <a:tab pos="342900" algn="l"/>
                        </a:tabLst>
                        <a:defRPr/>
                      </a:pPr>
                      <a:r>
                        <a:rPr lang="en-US" sz="1600" b="1" dirty="0" smtClean="0">
                          <a:latin typeface="+mn-lt"/>
                          <a:ea typeface="Times New Roman"/>
                          <a:cs typeface="Arial"/>
                        </a:rPr>
                        <a:t>Activate and Deploy Response Teams &amp; Resources</a:t>
                      </a:r>
                    </a:p>
                    <a:p>
                      <a:pPr marL="228600" marR="0" indent="-228600" algn="l" defTabSz="914400" rtl="0" eaLnBrk="1" fontAlgn="auto" latinLnBrk="0" hangingPunct="1">
                        <a:lnSpc>
                          <a:spcPct val="100000"/>
                        </a:lnSpc>
                        <a:spcBef>
                          <a:spcPts val="0"/>
                        </a:spcBef>
                        <a:spcAft>
                          <a:spcPts val="0"/>
                        </a:spcAft>
                        <a:buClrTx/>
                        <a:buSzTx/>
                        <a:buFontTx/>
                        <a:buAutoNum type="arabicPeriod"/>
                        <a:tabLst>
                          <a:tab pos="171450" algn="l"/>
                          <a:tab pos="342900" algn="l"/>
                        </a:tabLst>
                        <a:defRPr/>
                      </a:pPr>
                      <a:r>
                        <a:rPr lang="en-US" sz="1600" b="1" dirty="0" smtClean="0">
                          <a:latin typeface="+mn-lt"/>
                          <a:ea typeface="Times New Roman"/>
                          <a:cs typeface="Arial"/>
                        </a:rPr>
                        <a:t>Deploy Response Teams Forward</a:t>
                      </a:r>
                      <a:endParaRPr lang="en-US" sz="1600" b="1" dirty="0" smtClean="0">
                        <a:latin typeface="+mn-lt"/>
                        <a:ea typeface="Times New Roman"/>
                        <a:cs typeface="Times New Roman"/>
                      </a:endParaRPr>
                    </a:p>
                  </a:txBody>
                  <a:tcPr marL="38501" marR="38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414418">
                <a:tc>
                  <a:txBody>
                    <a:bodyPr/>
                    <a:lstStyle/>
                    <a:p>
                      <a:pPr marL="0" marR="0" algn="ctr">
                        <a:spcBef>
                          <a:spcPts val="0"/>
                        </a:spcBef>
                        <a:spcAft>
                          <a:spcPts val="0"/>
                        </a:spcAft>
                        <a:tabLst>
                          <a:tab pos="171450" algn="l"/>
                          <a:tab pos="342900" algn="l"/>
                        </a:tabLst>
                      </a:pPr>
                      <a:r>
                        <a:rPr lang="en-US" sz="1600" dirty="0">
                          <a:latin typeface="Arial"/>
                          <a:ea typeface="Times New Roman"/>
                          <a:cs typeface="Arial"/>
                        </a:rPr>
                        <a:t>III – </a:t>
                      </a:r>
                      <a:r>
                        <a:rPr lang="en-US" sz="1600" dirty="0" smtClean="0">
                          <a:latin typeface="Arial"/>
                          <a:ea typeface="Times New Roman"/>
                          <a:cs typeface="Arial"/>
                        </a:rPr>
                        <a:t>Execution (</a:t>
                      </a:r>
                      <a:r>
                        <a:rPr lang="en-US" sz="1600" dirty="0">
                          <a:latin typeface="Arial"/>
                          <a:ea typeface="Times New Roman"/>
                          <a:cs typeface="Arial"/>
                        </a:rPr>
                        <a:t>Level I) </a:t>
                      </a:r>
                      <a:endParaRPr lang="en-US" sz="1600" dirty="0">
                        <a:latin typeface="Arial"/>
                        <a:ea typeface="Times New Roman"/>
                        <a:cs typeface="Times New Roman"/>
                      </a:endParaRPr>
                    </a:p>
                  </a:txBody>
                  <a:tcPr marL="38501" marR="38501" marT="0" marB="0" anchor="ctr">
                    <a:lnL w="57150" cap="flat" cmpd="dbl" algn="ctr">
                      <a:solidFill>
                        <a:srgbClr val="FF0000"/>
                      </a:solidFill>
                      <a:prstDash val="solid"/>
                      <a:round/>
                      <a:headEnd type="none" w="med" len="med"/>
                      <a:tailEnd type="none" w="med" len="med"/>
                    </a:lnL>
                    <a:lnR w="57150" cap="flat" cmpd="dbl" algn="ctr">
                      <a:solidFill>
                        <a:srgbClr val="FF0000"/>
                      </a:solidFill>
                      <a:prstDash val="solid"/>
                      <a:round/>
                      <a:headEnd type="none" w="med" len="med"/>
                      <a:tailEnd type="none" w="med" len="med"/>
                    </a:lnR>
                    <a:lnT w="57150" cap="flat" cmpd="dbl" algn="ctr">
                      <a:solidFill>
                        <a:srgbClr val="FF66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 pos="171450" algn="l"/>
                          <a:tab pos="342900" algn="l"/>
                          <a:tab pos="2743200" algn="ctr"/>
                          <a:tab pos="5486400" algn="r"/>
                        </a:tabLst>
                      </a:pPr>
                      <a:r>
                        <a:rPr lang="en-US" sz="1600">
                          <a:latin typeface="Arial"/>
                          <a:ea typeface="Times New Roman"/>
                          <a:cs typeface="Arial"/>
                        </a:rPr>
                        <a:t>Event– E+12</a:t>
                      </a:r>
                      <a:endParaRPr lang="en-US" sz="1600">
                        <a:latin typeface="Arial"/>
                        <a:ea typeface="Times New Roman"/>
                        <a:cs typeface="Times New Roman"/>
                      </a:endParaRPr>
                    </a:p>
                  </a:txBody>
                  <a:tcPr marL="38501" marR="38501" marT="0" marB="0" anchor="ctr">
                    <a:lnL w="5715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71450" algn="l"/>
                          <a:tab pos="342900" algn="l"/>
                        </a:tabLst>
                      </a:pPr>
                      <a:r>
                        <a:rPr lang="en-US" sz="1600">
                          <a:latin typeface="Arial"/>
                          <a:ea typeface="Times New Roman"/>
                          <a:cs typeface="Arial"/>
                        </a:rPr>
                        <a:t>Rapid Needs Assessment</a:t>
                      </a:r>
                      <a:endParaRPr lang="en-US" sz="1600">
                        <a:latin typeface="Arial"/>
                        <a:ea typeface="Times New Roman"/>
                        <a:cs typeface="Times New Roman"/>
                      </a:endParaRPr>
                    </a:p>
                  </a:txBody>
                  <a:tcPr marL="38501" marR="38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885">
                <a:tc>
                  <a:txBody>
                    <a:bodyPr/>
                    <a:lstStyle/>
                    <a:p>
                      <a:pPr marL="0" marR="0" algn="ctr">
                        <a:spcBef>
                          <a:spcPts val="0"/>
                        </a:spcBef>
                        <a:spcAft>
                          <a:spcPts val="0"/>
                        </a:spcAft>
                        <a:tabLst>
                          <a:tab pos="171450" algn="l"/>
                          <a:tab pos="342900" algn="l"/>
                        </a:tabLst>
                      </a:pPr>
                      <a:r>
                        <a:rPr lang="en-US" sz="1600" dirty="0">
                          <a:latin typeface="Arial"/>
                          <a:ea typeface="Times New Roman"/>
                          <a:cs typeface="Arial"/>
                        </a:rPr>
                        <a:t>IV – </a:t>
                      </a:r>
                      <a:r>
                        <a:rPr lang="en-US" sz="1600" dirty="0" smtClean="0">
                          <a:latin typeface="Arial"/>
                          <a:ea typeface="Times New Roman"/>
                          <a:cs typeface="Arial"/>
                        </a:rPr>
                        <a:t>Recovery (</a:t>
                      </a:r>
                      <a:r>
                        <a:rPr lang="en-US" sz="1600" dirty="0">
                          <a:latin typeface="Arial"/>
                          <a:ea typeface="Times New Roman"/>
                          <a:cs typeface="Arial"/>
                        </a:rPr>
                        <a:t>Level </a:t>
                      </a:r>
                      <a:r>
                        <a:rPr lang="en-US" sz="1600" dirty="0" smtClean="0">
                          <a:latin typeface="Arial"/>
                          <a:ea typeface="Times New Roman"/>
                          <a:cs typeface="Arial"/>
                        </a:rPr>
                        <a:t>/ </a:t>
                      </a:r>
                      <a:r>
                        <a:rPr lang="en-US" sz="1600" dirty="0">
                          <a:latin typeface="Arial"/>
                          <a:ea typeface="Times New Roman"/>
                          <a:cs typeface="Arial"/>
                        </a:rPr>
                        <a:t>II)</a:t>
                      </a:r>
                      <a:endParaRPr lang="en-US" sz="1600" dirty="0">
                        <a:latin typeface="Arial"/>
                        <a:ea typeface="Times New Roman"/>
                        <a:cs typeface="Times New Roman"/>
                      </a:endParaRPr>
                    </a:p>
                  </a:txBody>
                  <a:tcPr marL="38501" marR="38501" marT="0" marB="0" anchor="ctr">
                    <a:lnL w="57150" cap="flat" cmpd="dbl" algn="ctr">
                      <a:solidFill>
                        <a:srgbClr val="FF0000"/>
                      </a:solidFill>
                      <a:prstDash val="solid"/>
                      <a:round/>
                      <a:headEnd type="none" w="med" len="med"/>
                      <a:tailEnd type="none" w="med" len="med"/>
                    </a:lnL>
                    <a:lnR w="57150" cap="flat" cmpd="dbl"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71450" algn="l"/>
                          <a:tab pos="342900" algn="l"/>
                        </a:tabLst>
                      </a:pPr>
                      <a:r>
                        <a:rPr lang="en-US" sz="1600">
                          <a:latin typeface="Arial"/>
                          <a:ea typeface="Times New Roman"/>
                          <a:cs typeface="Arial"/>
                        </a:rPr>
                        <a:t>After E+12</a:t>
                      </a:r>
                      <a:endParaRPr lang="en-US" sz="1600">
                        <a:latin typeface="Arial"/>
                        <a:ea typeface="Times New Roman"/>
                        <a:cs typeface="Times New Roman"/>
                      </a:endParaRPr>
                    </a:p>
                  </a:txBody>
                  <a:tcPr marL="38501" marR="38501" marT="0" marB="0" anchor="ctr">
                    <a:lnL w="5715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79070" algn="l"/>
                        </a:tabLst>
                      </a:pPr>
                      <a:r>
                        <a:rPr lang="en-US" sz="1600" dirty="0">
                          <a:latin typeface="Arial"/>
                          <a:ea typeface="Times New Roman"/>
                          <a:cs typeface="Arial"/>
                        </a:rPr>
                        <a:t>Swift Provision of Life Sustaining Goods and </a:t>
                      </a:r>
                      <a:r>
                        <a:rPr lang="en-US" sz="1600" dirty="0" smtClean="0">
                          <a:latin typeface="Arial"/>
                          <a:ea typeface="Times New Roman"/>
                          <a:cs typeface="Arial"/>
                        </a:rPr>
                        <a:t>Services</a:t>
                      </a:r>
                      <a:endParaRPr lang="en-US" sz="1600" dirty="0">
                        <a:latin typeface="Arial"/>
                        <a:ea typeface="Times New Roman"/>
                        <a:cs typeface="Times New Roman"/>
                      </a:endParaRPr>
                    </a:p>
                  </a:txBody>
                  <a:tcPr marL="38501" marR="38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418">
                <a:tc>
                  <a:txBody>
                    <a:bodyPr/>
                    <a:lstStyle/>
                    <a:p>
                      <a:pPr marL="0" marR="0" algn="ctr">
                        <a:spcBef>
                          <a:spcPts val="0"/>
                        </a:spcBef>
                        <a:spcAft>
                          <a:spcPts val="0"/>
                        </a:spcAft>
                        <a:tabLst>
                          <a:tab pos="171450" algn="l"/>
                          <a:tab pos="342900" algn="l"/>
                        </a:tabLst>
                      </a:pPr>
                      <a:r>
                        <a:rPr lang="en-US" sz="1600">
                          <a:latin typeface="Arial"/>
                          <a:ea typeface="Times New Roman"/>
                          <a:cs typeface="Arial"/>
                        </a:rPr>
                        <a:t>V – Closeout</a:t>
                      </a:r>
                      <a:endParaRPr lang="en-US" sz="1600">
                        <a:latin typeface="Arial"/>
                        <a:ea typeface="Times New Roman"/>
                        <a:cs typeface="Times New Roman"/>
                      </a:endParaRPr>
                    </a:p>
                  </a:txBody>
                  <a:tcPr marL="38501" marR="38501" marT="0" marB="0" anchor="ctr">
                    <a:lnL w="57150" cap="flat" cmpd="dbl" algn="ctr">
                      <a:solidFill>
                        <a:srgbClr val="FF0000"/>
                      </a:solidFill>
                      <a:prstDash val="solid"/>
                      <a:round/>
                      <a:headEnd type="none" w="med" len="med"/>
                      <a:tailEnd type="none" w="med" len="med"/>
                    </a:lnL>
                    <a:lnR w="57150" cap="flat" cmpd="dbl"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FF0000"/>
                      </a:solidFill>
                      <a:prstDash val="solid"/>
                      <a:round/>
                      <a:headEnd type="none" w="med" len="med"/>
                      <a:tailEnd type="none" w="med" len="med"/>
                    </a:lnB>
                  </a:tcPr>
                </a:tc>
                <a:tc>
                  <a:txBody>
                    <a:bodyPr/>
                    <a:lstStyle/>
                    <a:p>
                      <a:pPr marL="0" marR="0" algn="ctr">
                        <a:spcBef>
                          <a:spcPts val="0"/>
                        </a:spcBef>
                        <a:spcAft>
                          <a:spcPts val="0"/>
                        </a:spcAft>
                        <a:tabLst>
                          <a:tab pos="171450" algn="l"/>
                          <a:tab pos="342900" algn="l"/>
                        </a:tabLst>
                      </a:pPr>
                      <a:endParaRPr lang="en-US" sz="1600">
                        <a:latin typeface="Arial"/>
                        <a:ea typeface="Times New Roman"/>
                        <a:cs typeface="Arial"/>
                      </a:endParaRPr>
                    </a:p>
                  </a:txBody>
                  <a:tcPr marL="38501" marR="38501" marT="0" marB="0" anchor="ctr">
                    <a:lnL w="5715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79070" algn="l"/>
                        </a:tabLst>
                      </a:pPr>
                      <a:endParaRPr lang="en-US" sz="1600" dirty="0">
                        <a:latin typeface="Arial"/>
                        <a:ea typeface="Times New Roman"/>
                        <a:cs typeface="Arial"/>
                      </a:endParaRPr>
                    </a:p>
                  </a:txBody>
                  <a:tcPr marL="38501" marR="38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0" y="6550223"/>
            <a:ext cx="612668" cy="307777"/>
          </a:xfrm>
          <a:prstGeom prst="rect">
            <a:avLst/>
          </a:prstGeom>
          <a:solidFill>
            <a:srgbClr val="FEB0FA"/>
          </a:solidFill>
        </p:spPr>
        <p:txBody>
          <a:bodyPr wrap="none" rtlCol="0">
            <a:spAutoFit/>
          </a:bodyPr>
          <a:lstStyle/>
          <a:p>
            <a:r>
              <a:rPr lang="en-US" sz="1400" b="1" dirty="0" smtClean="0"/>
              <a:t>Base</a:t>
            </a:r>
            <a:endParaRPr lang="en-US" sz="1400" b="1" dirty="0"/>
          </a:p>
        </p:txBody>
      </p:sp>
      <p:sp>
        <p:nvSpPr>
          <p:cNvPr id="9" name="TextBox 8"/>
          <p:cNvSpPr txBox="1"/>
          <p:nvPr/>
        </p:nvSpPr>
        <p:spPr>
          <a:xfrm>
            <a:off x="-1120816" y="5950269"/>
            <a:ext cx="904158" cy="307777"/>
          </a:xfrm>
          <a:prstGeom prst="rect">
            <a:avLst/>
          </a:prstGeom>
          <a:solidFill>
            <a:srgbClr val="FEB0FA"/>
          </a:solidFill>
        </p:spPr>
        <p:txBody>
          <a:bodyPr wrap="none" rtlCol="0">
            <a:spAutoFit/>
          </a:bodyPr>
          <a:lstStyle/>
          <a:p>
            <a:r>
              <a:rPr lang="en-US" sz="1400" b="1" dirty="0" smtClean="0"/>
              <a:t>Annex A</a:t>
            </a:r>
            <a:endParaRPr lang="en-US" sz="1400" b="1" dirty="0"/>
          </a:p>
        </p:txBody>
      </p:sp>
      <p:sp>
        <p:nvSpPr>
          <p:cNvPr id="7" name="Oval 6"/>
          <p:cNvSpPr/>
          <p:nvPr/>
        </p:nvSpPr>
        <p:spPr>
          <a:xfrm>
            <a:off x="3033133" y="1600200"/>
            <a:ext cx="2879988" cy="176746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2609385" y="1432560"/>
            <a:ext cx="3532335" cy="211352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dirty="0" smtClean="0"/>
              <a:t>San Andreas Fault Eruption in So Cal </a:t>
            </a:r>
            <a:endParaRPr lang="en-US" sz="3600" dirty="0"/>
          </a:p>
        </p:txBody>
      </p:sp>
      <p:sp>
        <p:nvSpPr>
          <p:cNvPr id="6" name="Text Placeholder 5"/>
          <p:cNvSpPr>
            <a:spLocks noGrp="1"/>
          </p:cNvSpPr>
          <p:nvPr>
            <p:ph idx="1"/>
          </p:nvPr>
        </p:nvSpPr>
        <p:spPr/>
        <p:txBody>
          <a:bodyPr/>
          <a:lstStyle/>
          <a:p>
            <a:r>
              <a:rPr lang="en-US" sz="4800" dirty="0" smtClean="0"/>
              <a:t>Southern California Catastrophic Earthquake</a:t>
            </a:r>
            <a:endParaRPr lang="en-US" sz="4800" dirty="0"/>
          </a:p>
        </p:txBody>
      </p:sp>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487363" y="1017588"/>
            <a:ext cx="8477250" cy="4819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Dam Safety</a:t>
            </a:r>
            <a:endParaRPr lang="en-US" b="1" dirty="0"/>
          </a:p>
        </p:txBody>
      </p:sp>
      <p:sp>
        <p:nvSpPr>
          <p:cNvPr id="3" name="Content Placeholder 2"/>
          <p:cNvSpPr>
            <a:spLocks noGrp="1"/>
          </p:cNvSpPr>
          <p:nvPr>
            <p:ph sz="half" idx="1"/>
          </p:nvPr>
        </p:nvSpPr>
        <p:spPr>
          <a:xfrm>
            <a:off x="457200" y="1143000"/>
            <a:ext cx="8229600" cy="4983163"/>
          </a:xfrm>
        </p:spPr>
        <p:style>
          <a:lnRef idx="2">
            <a:schemeClr val="dk1"/>
          </a:lnRef>
          <a:fillRef idx="1">
            <a:schemeClr val="lt1"/>
          </a:fillRef>
          <a:effectRef idx="0">
            <a:schemeClr val="dk1"/>
          </a:effectRef>
          <a:fontRef idx="minor">
            <a:schemeClr val="dk1"/>
          </a:fontRef>
        </p:style>
        <p:txBody>
          <a:bodyPr/>
          <a:lstStyle/>
          <a:p>
            <a:r>
              <a:rPr lang="en-US" sz="2000" dirty="0" smtClean="0"/>
              <a:t>Event is anticipated to yield evidence of distress, such as localized cracking, deformations, seepage, or differential movement…Inspections should be conducted IAW project specific plans.</a:t>
            </a:r>
          </a:p>
          <a:p>
            <a:r>
              <a:rPr lang="en-US" sz="2000" dirty="0" smtClean="0"/>
              <a:t>dams</a:t>
            </a:r>
          </a:p>
          <a:p>
            <a:r>
              <a:rPr lang="en-US" sz="2000" dirty="0" smtClean="0"/>
              <a:t>Conservative approaches will be used regarding Water Management decisions, until information confirms project operability.  Efforts may be required to lower reservoirs to protect against seepage or stability induced dam failures.  Releases may put water upon downstream levees.  </a:t>
            </a:r>
          </a:p>
          <a:p>
            <a:endParaRPr lang="en-US" sz="2000"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3600" b="1" dirty="0" smtClean="0"/>
              <a:t>Navigation Concerns for </a:t>
            </a:r>
            <a:r>
              <a:rPr lang="en-US" sz="3600" b="1" dirty="0" err="1" smtClean="0"/>
              <a:t>SoCal</a:t>
            </a:r>
            <a:r>
              <a:rPr lang="en-US" sz="3600" b="1" dirty="0" smtClean="0"/>
              <a:t> EQ </a:t>
            </a:r>
            <a:endParaRPr lang="en-US" sz="3600" b="1" dirty="0"/>
          </a:p>
        </p:txBody>
      </p:sp>
      <p:sp>
        <p:nvSpPr>
          <p:cNvPr id="3" name="Content Placeholder 2"/>
          <p:cNvSpPr>
            <a:spLocks noGrp="1"/>
          </p:cNvSpPr>
          <p:nvPr>
            <p:ph idx="1"/>
          </p:nvPr>
        </p:nvSpPr>
        <p:spPr>
          <a:xfrm>
            <a:off x="457200" y="1295400"/>
            <a:ext cx="8229600" cy="4525963"/>
          </a:xfrm>
        </p:spPr>
        <p:style>
          <a:lnRef idx="2">
            <a:schemeClr val="dk1"/>
          </a:lnRef>
          <a:fillRef idx="1">
            <a:schemeClr val="lt1"/>
          </a:fillRef>
          <a:effectRef idx="0">
            <a:schemeClr val="dk1"/>
          </a:effectRef>
          <a:fontRef idx="minor">
            <a:schemeClr val="dk1"/>
          </a:fontRef>
        </p:style>
        <p:txBody>
          <a:bodyPr/>
          <a:lstStyle/>
          <a:p>
            <a:r>
              <a:rPr lang="en-US" sz="2800" dirty="0" smtClean="0"/>
              <a:t>Ports of Long Beach and Los Angeles </a:t>
            </a:r>
            <a:r>
              <a:rPr lang="en-US" sz="2800" dirty="0" err="1" smtClean="0"/>
              <a:t>aren</a:t>
            </a:r>
            <a:endParaRPr lang="en-US" sz="2800" dirty="0" smtClean="0"/>
          </a:p>
          <a:p>
            <a:r>
              <a:rPr lang="en-US" sz="2800" dirty="0" smtClean="0"/>
              <a:t>Coastal Ports may be the only way to access and deliver aid to coastal communities post EQ.</a:t>
            </a:r>
          </a:p>
          <a:p>
            <a:r>
              <a:rPr lang="en-US" sz="2800" dirty="0" smtClean="0"/>
              <a:t>USACE floating plant may be unavailable.  Likely not suitable for response/recovery work</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of Distribution</a:t>
            </a:r>
            <a:endParaRPr lang="en-US" dirty="0"/>
          </a:p>
        </p:txBody>
      </p:sp>
      <p:sp>
        <p:nvSpPr>
          <p:cNvPr id="3" name="Content Placeholder 2"/>
          <p:cNvSpPr>
            <a:spLocks noGrp="1"/>
          </p:cNvSpPr>
          <p:nvPr>
            <p:ph idx="1"/>
          </p:nvPr>
        </p:nvSpPr>
        <p:spPr>
          <a:xfrm>
            <a:off x="457200" y="1371600"/>
            <a:ext cx="4099810" cy="472440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32</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487363" y="1017588"/>
            <a:ext cx="8656637" cy="5738033"/>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31C5BE0-80B5-463F-9445-41DEBFAA937A}" type="slidenum">
              <a:rPr lang="en-US" smtClean="0"/>
              <a:pPr>
                <a:defRPr/>
              </a:pPr>
              <a:t>33</a:t>
            </a:fld>
            <a:endParaRPr lang="en-US"/>
          </a:p>
        </p:txBody>
      </p:sp>
      <p:sp>
        <p:nvSpPr>
          <p:cNvPr id="4" name="Rectangle 3"/>
          <p:cNvSpPr>
            <a:spLocks noChangeArrowheads="1"/>
          </p:cNvSpPr>
          <p:nvPr/>
        </p:nvSpPr>
        <p:spPr bwMode="auto">
          <a:xfrm>
            <a:off x="0" y="0"/>
            <a:ext cx="9140825" cy="627797"/>
          </a:xfrm>
          <a:prstGeom prst="rect">
            <a:avLst/>
          </a:prstGeom>
          <a:noFill/>
          <a:ln w="9525">
            <a:noFill/>
            <a:miter lim="800000"/>
            <a:headEnd/>
            <a:tailEnd/>
          </a:ln>
          <a:effectLst/>
        </p:spPr>
        <p:txBody>
          <a:bodyPr anchor="ctr"/>
          <a:lstStyle/>
          <a:p>
            <a:pPr algn="ctr" eaLnBrk="0" hangingPunct="0">
              <a:defRPr/>
            </a:pPr>
            <a:r>
              <a:rPr lang="en-US" sz="3600" b="1" dirty="0" smtClean="0">
                <a:solidFill>
                  <a:schemeClr val="tx2"/>
                </a:solidFill>
                <a:effectLst>
                  <a:outerShdw blurRad="38100" dist="38100" dir="2700000" algn="tl">
                    <a:srgbClr val="C0C0C0"/>
                  </a:outerShdw>
                </a:effectLst>
              </a:rPr>
              <a:t>Sister-District Relationships</a:t>
            </a:r>
            <a:endParaRPr lang="en-US" sz="3600" b="1" dirty="0">
              <a:solidFill>
                <a:schemeClr val="tx2"/>
              </a:solidFill>
              <a:effectLst>
                <a:outerShdw blurRad="38100" dist="38100" dir="2700000" algn="tl">
                  <a:srgbClr val="C0C0C0"/>
                </a:outerShdw>
              </a:effectLst>
            </a:endParaRPr>
          </a:p>
        </p:txBody>
      </p:sp>
      <p:sp>
        <p:nvSpPr>
          <p:cNvPr id="7" name="Rectangle 2"/>
          <p:cNvSpPr>
            <a:spLocks noChangeArrowheads="1"/>
          </p:cNvSpPr>
          <p:nvPr/>
        </p:nvSpPr>
        <p:spPr bwMode="auto">
          <a:xfrm>
            <a:off x="487363" y="632868"/>
            <a:ext cx="7911353" cy="57964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2">
              <a:spcAft>
                <a:spcPts val="1800"/>
              </a:spcAft>
              <a:tabLst>
                <a:tab pos="171450" algn="r"/>
                <a:tab pos="342900" algn="r"/>
                <a:tab pos="822325" algn="r"/>
                <a:tab pos="2743200" algn="ctr"/>
                <a:tab pos="5486400" algn="r"/>
              </a:tabLst>
            </a:pPr>
            <a:endParaRPr lang="en-US" sz="1200" dirty="0" smtClean="0">
              <a:ea typeface="Times New Roman" pitchFamily="18" charset="0"/>
              <a:cs typeface="Times New Roman" pitchFamily="18" charset="0"/>
            </a:endParaRPr>
          </a:p>
          <a:p>
            <a:pPr marL="0" lvl="2" indent="174625">
              <a:spcAft>
                <a:spcPts val="1800"/>
              </a:spcAft>
              <a:buFont typeface="Arial" pitchFamily="34" charset="0"/>
              <a:buChar char="•"/>
              <a:tabLst>
                <a:tab pos="171450" algn="r"/>
                <a:tab pos="342900" algn="r"/>
                <a:tab pos="822325" algn="r"/>
                <a:tab pos="2743200" algn="ctr"/>
                <a:tab pos="5486400" algn="r"/>
              </a:tabLst>
            </a:pPr>
            <a:r>
              <a:rPr lang="en-US" sz="2400" dirty="0" smtClean="0">
                <a:ea typeface="Times New Roman" pitchFamily="18" charset="0"/>
              </a:rPr>
              <a:t>Los Angeles District will be impacted.  The 910 Wilshire Building is expected to be severely damaged.</a:t>
            </a:r>
          </a:p>
          <a:p>
            <a:pPr marL="0" lvl="2" indent="174625">
              <a:spcAft>
                <a:spcPts val="1800"/>
              </a:spcAft>
              <a:buFont typeface="Arial" pitchFamily="34" charset="0"/>
              <a:buChar char="•"/>
              <a:tabLst>
                <a:tab pos="171450" algn="r"/>
                <a:tab pos="342900" algn="r"/>
                <a:tab pos="822325" algn="r"/>
                <a:tab pos="2743200" algn="ctr"/>
                <a:tab pos="5486400" algn="r"/>
              </a:tabLst>
            </a:pPr>
            <a:r>
              <a:rPr lang="en-US" sz="2400" dirty="0" smtClean="0"/>
              <a:t>SPL Alternate COOP site is Project Office in Arizona</a:t>
            </a:r>
          </a:p>
          <a:p>
            <a:pPr marL="0" lvl="2" indent="174625">
              <a:spcAft>
                <a:spcPts val="1800"/>
              </a:spcAft>
              <a:buFont typeface="Arial" pitchFamily="34" charset="0"/>
              <a:buChar char="•"/>
              <a:tabLst>
                <a:tab pos="171450" algn="r"/>
                <a:tab pos="342900" algn="r"/>
                <a:tab pos="822325" algn="r"/>
                <a:tab pos="2743200" algn="ctr"/>
                <a:tab pos="5486400" algn="r"/>
              </a:tabLst>
            </a:pPr>
            <a:r>
              <a:rPr lang="en-US" sz="2400" dirty="0" smtClean="0"/>
              <a:t>Sacramento District is the lead supporting district for a </a:t>
            </a:r>
            <a:r>
              <a:rPr lang="en-US" sz="2400" dirty="0" err="1" smtClean="0"/>
              <a:t>SoCal</a:t>
            </a:r>
            <a:r>
              <a:rPr lang="en-US" sz="2400" dirty="0" smtClean="0"/>
              <a:t> EQ.  SPK will coordinate ESF #3 response/ execution on behalf of SPL</a:t>
            </a:r>
          </a:p>
          <a:p>
            <a:pPr marL="0" lvl="2" indent="174625">
              <a:spcAft>
                <a:spcPts val="1800"/>
              </a:spcAft>
              <a:buFont typeface="Arial" pitchFamily="34" charset="0"/>
              <a:buChar char="•"/>
              <a:tabLst>
                <a:tab pos="171450" algn="r"/>
                <a:tab pos="342900" algn="r"/>
                <a:tab pos="822325" algn="r"/>
                <a:tab pos="2743200" algn="ctr"/>
                <a:tab pos="5486400" algn="r"/>
              </a:tabLst>
            </a:pPr>
            <a:r>
              <a:rPr lang="en-US" sz="2400" dirty="0" smtClean="0"/>
              <a:t>Upon reconstitution SPL will reclaim active missions and mange mission execution to completion</a:t>
            </a:r>
          </a:p>
          <a:p>
            <a:pPr marL="0" lvl="2" indent="174625">
              <a:spcAft>
                <a:spcPts val="1800"/>
              </a:spcAft>
              <a:buFont typeface="Arial" pitchFamily="34" charset="0"/>
              <a:buChar char="•"/>
              <a:tabLst>
                <a:tab pos="171450" algn="r"/>
                <a:tab pos="342900" algn="r"/>
                <a:tab pos="822325" algn="r"/>
                <a:tab pos="2743200" algn="ctr"/>
                <a:tab pos="5486400" algn="r"/>
              </a:tabLst>
            </a:pPr>
            <a:r>
              <a:rPr lang="en-US" sz="2400" dirty="0" smtClean="0"/>
              <a:t>SPL will lead ISF #5 long term recovery efforts</a:t>
            </a:r>
          </a:p>
          <a:p>
            <a:pPr marL="0" lvl="2" indent="174625">
              <a:spcAft>
                <a:spcPts val="800"/>
              </a:spcAft>
              <a:buFont typeface="Arial" pitchFamily="34" charset="0"/>
              <a:buChar char="•"/>
              <a:tabLst>
                <a:tab pos="171450" algn="r"/>
                <a:tab pos="342900" algn="r"/>
                <a:tab pos="822325" algn="r"/>
                <a:tab pos="2743200" algn="ctr"/>
                <a:tab pos="5486400" algn="r"/>
              </a:tabLst>
            </a:pPr>
            <a:endParaRPr lang="en-US" sz="1600" dirty="0" smtClean="0"/>
          </a:p>
          <a:p>
            <a:pPr marL="0" lvl="2">
              <a:tabLst>
                <a:tab pos="171450" algn="r"/>
                <a:tab pos="342900" algn="r"/>
                <a:tab pos="822325" algn="r"/>
                <a:tab pos="2743200" algn="ctr"/>
                <a:tab pos="5486400" algn="r"/>
              </a:tabLst>
            </a:pPr>
            <a:endParaRPr kumimoji="0" lang="en-US" sz="12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endParaRPr>
          </a:p>
          <a:p>
            <a:pPr lvl="2" indent="-365125">
              <a:tabLst>
                <a:tab pos="171450" algn="r"/>
                <a:tab pos="342900" algn="r"/>
                <a:tab pos="822325" algn="r"/>
                <a:tab pos="2743200" algn="ctr"/>
                <a:tab pos="54864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0" y="6550223"/>
            <a:ext cx="612668" cy="307777"/>
          </a:xfrm>
          <a:prstGeom prst="rect">
            <a:avLst/>
          </a:prstGeom>
          <a:solidFill>
            <a:srgbClr val="FEB0FA"/>
          </a:solidFill>
        </p:spPr>
        <p:txBody>
          <a:bodyPr wrap="none" rtlCol="0">
            <a:spAutoFit/>
          </a:bodyPr>
          <a:lstStyle/>
          <a:p>
            <a:r>
              <a:rPr lang="en-US" sz="1400" b="1" dirty="0" smtClean="0"/>
              <a:t>Base</a:t>
            </a:r>
            <a:endParaRPr lang="en-US" sz="14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31C5BE0-80B5-463F-9445-41DEBFAA937A}" type="slidenum">
              <a:rPr lang="en-US" smtClean="0"/>
              <a:pPr>
                <a:defRPr/>
              </a:pPr>
              <a:t>34</a:t>
            </a:fld>
            <a:endParaRPr lang="en-US"/>
          </a:p>
        </p:txBody>
      </p:sp>
      <p:sp>
        <p:nvSpPr>
          <p:cNvPr id="3" name="Rectangle 2"/>
          <p:cNvSpPr>
            <a:spLocks noChangeArrowheads="1"/>
          </p:cNvSpPr>
          <p:nvPr/>
        </p:nvSpPr>
        <p:spPr bwMode="auto">
          <a:xfrm>
            <a:off x="0" y="0"/>
            <a:ext cx="9140825" cy="627797"/>
          </a:xfrm>
          <a:prstGeom prst="rect">
            <a:avLst/>
          </a:prstGeom>
          <a:noFill/>
          <a:ln w="9525">
            <a:noFill/>
            <a:miter lim="800000"/>
            <a:headEnd/>
            <a:tailEnd/>
          </a:ln>
          <a:effectLst/>
        </p:spPr>
        <p:txBody>
          <a:bodyPr anchor="ctr"/>
          <a:lstStyle/>
          <a:p>
            <a:pPr algn="ctr" eaLnBrk="0" hangingPunct="0">
              <a:defRPr/>
            </a:pPr>
            <a:r>
              <a:rPr lang="en-US" sz="3200" dirty="0" smtClean="0"/>
              <a:t>Lead District Operational Phases and Key Actions</a:t>
            </a:r>
            <a:endParaRPr lang="en-US" sz="3200" b="1" dirty="0">
              <a:solidFill>
                <a:schemeClr val="tx2"/>
              </a:solidFill>
              <a:effectLst>
                <a:outerShdw blurRad="38100" dist="38100" dir="2700000" algn="tl">
                  <a:srgbClr val="C0C0C0"/>
                </a:outerShdw>
              </a:effectLst>
            </a:endParaRPr>
          </a:p>
        </p:txBody>
      </p:sp>
      <p:graphicFrame>
        <p:nvGraphicFramePr>
          <p:cNvPr id="4" name="Table 3"/>
          <p:cNvGraphicFramePr>
            <a:graphicFrameLocks noGrp="1"/>
          </p:cNvGraphicFramePr>
          <p:nvPr/>
        </p:nvGraphicFramePr>
        <p:xfrm>
          <a:off x="183270" y="755650"/>
          <a:ext cx="8777459" cy="5319660"/>
        </p:xfrm>
        <a:graphic>
          <a:graphicData uri="http://schemas.openxmlformats.org/drawingml/2006/table">
            <a:tbl>
              <a:tblPr/>
              <a:tblGrid>
                <a:gridCol w="1727730"/>
                <a:gridCol w="1312606"/>
                <a:gridCol w="2064775"/>
                <a:gridCol w="3672348"/>
              </a:tblGrid>
              <a:tr h="496942">
                <a:tc>
                  <a:txBody>
                    <a:bodyPr/>
                    <a:lstStyle/>
                    <a:p>
                      <a:pPr marL="0" marR="0" algn="ctr">
                        <a:spcBef>
                          <a:spcPts val="0"/>
                        </a:spcBef>
                        <a:spcAft>
                          <a:spcPts val="0"/>
                        </a:spcAft>
                        <a:tabLst>
                          <a:tab pos="171450" algn="l"/>
                          <a:tab pos="342900" algn="l"/>
                        </a:tabLst>
                      </a:pPr>
                      <a:r>
                        <a:rPr lang="en-US" sz="1050" b="1" dirty="0" smtClean="0">
                          <a:latin typeface="Arial"/>
                          <a:ea typeface="Times New Roman"/>
                          <a:cs typeface="Arial"/>
                        </a:rPr>
                        <a:t>Phase/EOC </a:t>
                      </a:r>
                      <a:r>
                        <a:rPr lang="en-US" sz="1050" b="1" dirty="0">
                          <a:latin typeface="Arial"/>
                          <a:ea typeface="Times New Roman"/>
                          <a:cs typeface="Arial"/>
                        </a:rPr>
                        <a:t>Activation Level</a:t>
                      </a:r>
                      <a:endParaRPr lang="en-US" sz="1050" dirty="0">
                        <a:latin typeface="Arial"/>
                        <a:ea typeface="Times New Roman"/>
                        <a:cs typeface="Times New Roman"/>
                      </a:endParaRPr>
                    </a:p>
                  </a:txBody>
                  <a:tcPr marL="51155" marR="5115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FFFF00"/>
                      </a:solidFill>
                      <a:prstDash val="solid"/>
                      <a:round/>
                      <a:headEnd type="none" w="med" len="med"/>
                      <a:tailEnd type="none" w="med" len="med"/>
                    </a:lnB>
                  </a:tcPr>
                </a:tc>
                <a:tc>
                  <a:txBody>
                    <a:bodyPr/>
                    <a:lstStyle/>
                    <a:p>
                      <a:pPr marL="0" marR="0" algn="ctr">
                        <a:spcBef>
                          <a:spcPts val="0"/>
                        </a:spcBef>
                        <a:spcAft>
                          <a:spcPts val="0"/>
                        </a:spcAft>
                        <a:tabLst>
                          <a:tab pos="171450" algn="l"/>
                          <a:tab pos="342900" algn="l"/>
                        </a:tabLst>
                      </a:pPr>
                      <a:r>
                        <a:rPr lang="en-US" sz="1050" b="1">
                          <a:latin typeface="Arial"/>
                          <a:ea typeface="Times New Roman"/>
                          <a:cs typeface="Arial"/>
                        </a:rPr>
                        <a:t>Time-line (hours)</a:t>
                      </a:r>
                      <a:endParaRPr lang="en-US" sz="1050">
                        <a:latin typeface="Arial"/>
                        <a:ea typeface="Times New Roman"/>
                        <a:cs typeface="Times New Roman"/>
                      </a:endParaRPr>
                    </a:p>
                  </a:txBody>
                  <a:tcPr marL="51155" marR="511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71450" algn="l"/>
                          <a:tab pos="342900" algn="l"/>
                        </a:tabLst>
                      </a:pPr>
                      <a:r>
                        <a:rPr lang="en-US" sz="1050" b="1" dirty="0">
                          <a:latin typeface="Arial"/>
                          <a:ea typeface="Times New Roman"/>
                          <a:cs typeface="Arial"/>
                        </a:rPr>
                        <a:t>Goal</a:t>
                      </a:r>
                      <a:endParaRPr lang="en-US" sz="1050" dirty="0">
                        <a:latin typeface="Arial"/>
                        <a:ea typeface="Times New Roman"/>
                        <a:cs typeface="Times New Roman"/>
                      </a:endParaRPr>
                    </a:p>
                  </a:txBody>
                  <a:tcPr marL="51155" marR="511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71450" algn="l"/>
                          <a:tab pos="342900" algn="l"/>
                        </a:tabLst>
                      </a:pPr>
                      <a:r>
                        <a:rPr lang="en-US" sz="1050" b="1" dirty="0">
                          <a:latin typeface="Arial"/>
                          <a:ea typeface="Times New Roman"/>
                          <a:cs typeface="Arial"/>
                        </a:rPr>
                        <a:t>Key Decisions</a:t>
                      </a:r>
                      <a:endParaRPr lang="en-US" sz="1050" dirty="0">
                        <a:latin typeface="Arial"/>
                        <a:ea typeface="Times New Roman"/>
                        <a:cs typeface="Times New Roman"/>
                      </a:endParaRPr>
                    </a:p>
                  </a:txBody>
                  <a:tcPr marL="51155" marR="5115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588">
                <a:tc>
                  <a:txBody>
                    <a:bodyPr/>
                    <a:lstStyle/>
                    <a:p>
                      <a:pPr marL="0" marR="0" algn="ctr">
                        <a:spcBef>
                          <a:spcPts val="0"/>
                        </a:spcBef>
                        <a:spcAft>
                          <a:spcPts val="0"/>
                        </a:spcAft>
                        <a:tabLst>
                          <a:tab pos="171450" algn="l"/>
                          <a:tab pos="342900" algn="l"/>
                        </a:tabLst>
                      </a:pPr>
                      <a:r>
                        <a:rPr lang="en-US" sz="1050">
                          <a:latin typeface="Arial"/>
                          <a:ea typeface="Times New Roman"/>
                          <a:cs typeface="Arial"/>
                        </a:rPr>
                        <a:t>Normal Operations</a:t>
                      </a:r>
                      <a:endParaRPr lang="en-US" sz="1050">
                        <a:latin typeface="Arial"/>
                        <a:ea typeface="Times New Roman"/>
                        <a:cs typeface="Times New Roman"/>
                      </a:endParaRPr>
                    </a:p>
                    <a:p>
                      <a:pPr marL="0" marR="0" algn="ctr">
                        <a:spcBef>
                          <a:spcPts val="0"/>
                        </a:spcBef>
                        <a:spcAft>
                          <a:spcPts val="0"/>
                        </a:spcAft>
                        <a:tabLst>
                          <a:tab pos="171450" algn="l"/>
                          <a:tab pos="342900" algn="l"/>
                        </a:tabLst>
                      </a:pPr>
                      <a:r>
                        <a:rPr lang="en-US" sz="1050">
                          <a:latin typeface="Arial"/>
                          <a:ea typeface="Times New Roman"/>
                          <a:cs typeface="Arial"/>
                        </a:rPr>
                        <a:t>(Level IV)</a:t>
                      </a:r>
                      <a:endParaRPr lang="en-US" sz="1050">
                        <a:latin typeface="Arial"/>
                        <a:ea typeface="Times New Roman"/>
                        <a:cs typeface="Times New Roman"/>
                      </a:endParaRPr>
                    </a:p>
                  </a:txBody>
                  <a:tcPr marL="51155" marR="51155" marT="0" marB="0" anchor="ctr">
                    <a:lnL w="57150" cap="flat" cmpd="dbl" algn="ctr">
                      <a:solidFill>
                        <a:srgbClr val="FFFF00"/>
                      </a:solidFill>
                      <a:prstDash val="solid"/>
                      <a:round/>
                      <a:headEnd type="none" w="med" len="med"/>
                      <a:tailEnd type="none" w="med" len="med"/>
                    </a:lnL>
                    <a:lnR w="57150" cap="flat" cmpd="dbl" algn="ctr">
                      <a:solidFill>
                        <a:srgbClr val="FFFF00"/>
                      </a:solidFill>
                      <a:prstDash val="solid"/>
                      <a:round/>
                      <a:headEnd type="none" w="med" len="med"/>
                      <a:tailEnd type="none" w="med" len="med"/>
                    </a:lnR>
                    <a:lnT w="57150" cap="flat" cmpd="dbl" algn="ctr">
                      <a:solidFill>
                        <a:srgbClr val="FFFF00"/>
                      </a:solidFill>
                      <a:prstDash val="solid"/>
                      <a:round/>
                      <a:headEnd type="none" w="med" len="med"/>
                      <a:tailEnd type="none" w="med" len="med"/>
                    </a:lnT>
                    <a:lnB w="57150" cap="flat" cmpd="dbl" algn="ctr">
                      <a:solidFill>
                        <a:srgbClr val="FFFF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tabLst>
                          <a:tab pos="171450" algn="l"/>
                          <a:tab pos="342900" algn="l"/>
                        </a:tabLst>
                      </a:pPr>
                      <a:r>
                        <a:rPr lang="en-US" sz="1050">
                          <a:latin typeface="Arial"/>
                          <a:ea typeface="Times New Roman"/>
                          <a:cs typeface="Arial"/>
                        </a:rPr>
                        <a:t>&gt; E-168-E-120</a:t>
                      </a:r>
                      <a:endParaRPr lang="en-US" sz="1050">
                        <a:latin typeface="Arial"/>
                        <a:ea typeface="Times New Roman"/>
                        <a:cs typeface="Times New Roman"/>
                      </a:endParaRPr>
                    </a:p>
                  </a:txBody>
                  <a:tcPr marL="51155" marR="51155" marT="0" marB="0" anchor="ctr">
                    <a:lnL w="57150" cap="flat" cmpd="dbl"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spcBef>
                          <a:spcPts val="0"/>
                        </a:spcBef>
                        <a:spcAft>
                          <a:spcPts val="0"/>
                        </a:spcAft>
                        <a:tabLst>
                          <a:tab pos="102870" algn="l"/>
                          <a:tab pos="171450" algn="l"/>
                        </a:tabLst>
                      </a:pPr>
                      <a:r>
                        <a:rPr lang="en-US" sz="1050">
                          <a:latin typeface="Arial"/>
                          <a:ea typeface="Times New Roman"/>
                          <a:cs typeface="Arial"/>
                        </a:rPr>
                        <a:t>Preparation</a:t>
                      </a:r>
                      <a:endParaRPr lang="en-US" sz="1050">
                        <a:latin typeface="Arial"/>
                        <a:ea typeface="Times New Roman"/>
                        <a:cs typeface="Times New Roman"/>
                      </a:endParaRPr>
                    </a:p>
                    <a:p>
                      <a:pPr marL="0" marR="0">
                        <a:spcBef>
                          <a:spcPts val="0"/>
                        </a:spcBef>
                        <a:spcAft>
                          <a:spcPts val="0"/>
                        </a:spcAft>
                        <a:tabLst>
                          <a:tab pos="171450" algn="l"/>
                          <a:tab pos="342900" algn="l"/>
                        </a:tabLst>
                      </a:pPr>
                      <a:r>
                        <a:rPr lang="en-US" sz="1050">
                          <a:latin typeface="Arial"/>
                          <a:ea typeface="Times New Roman"/>
                          <a:cs typeface="Arial"/>
                        </a:rPr>
                        <a:t>Early Impact Prediction</a:t>
                      </a:r>
                      <a:endParaRPr lang="en-US" sz="1050">
                        <a:latin typeface="Arial"/>
                        <a:ea typeface="Times New Roman"/>
                        <a:cs typeface="Times New Roman"/>
                      </a:endParaRPr>
                    </a:p>
                  </a:txBody>
                  <a:tcPr marL="51155" marR="511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tabLst>
                          <a:tab pos="171450" algn="l"/>
                          <a:tab pos="342900" algn="l"/>
                        </a:tabLst>
                      </a:pPr>
                      <a:endParaRPr lang="en-US" sz="1050">
                        <a:latin typeface="Arial"/>
                        <a:ea typeface="Times New Roman"/>
                        <a:cs typeface="Arial"/>
                      </a:endParaRPr>
                    </a:p>
                  </a:txBody>
                  <a:tcPr marL="51155" marR="5115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299185">
                <a:tc>
                  <a:txBody>
                    <a:bodyPr/>
                    <a:lstStyle/>
                    <a:p>
                      <a:pPr marL="0" marR="0" algn="ctr">
                        <a:spcBef>
                          <a:spcPts val="0"/>
                        </a:spcBef>
                        <a:spcAft>
                          <a:spcPts val="0"/>
                        </a:spcAft>
                        <a:tabLst>
                          <a:tab pos="2743200" algn="ctr"/>
                          <a:tab pos="5486400" algn="r"/>
                          <a:tab pos="171450" algn="l"/>
                          <a:tab pos="342900" algn="l"/>
                          <a:tab pos="2743200" algn="ctr"/>
                          <a:tab pos="5486400" algn="r"/>
                        </a:tabLst>
                      </a:pPr>
                      <a:r>
                        <a:rPr lang="en-US" sz="1050" dirty="0">
                          <a:latin typeface="Arial"/>
                          <a:ea typeface="Times New Roman"/>
                          <a:cs typeface="Arial"/>
                        </a:rPr>
                        <a:t>I – </a:t>
                      </a:r>
                      <a:r>
                        <a:rPr lang="en-US" sz="1050" dirty="0" smtClean="0">
                          <a:latin typeface="Arial"/>
                          <a:ea typeface="Times New Roman"/>
                          <a:cs typeface="Arial"/>
                        </a:rPr>
                        <a:t>Activation (</a:t>
                      </a:r>
                      <a:r>
                        <a:rPr lang="en-US" sz="1050" dirty="0">
                          <a:latin typeface="Arial"/>
                          <a:ea typeface="Times New Roman"/>
                          <a:cs typeface="Arial"/>
                        </a:rPr>
                        <a:t>Level III)</a:t>
                      </a:r>
                      <a:endParaRPr lang="en-US" sz="1050" dirty="0">
                        <a:latin typeface="Arial"/>
                        <a:ea typeface="Times New Roman"/>
                        <a:cs typeface="Times New Roman"/>
                      </a:endParaRPr>
                    </a:p>
                  </a:txBody>
                  <a:tcPr marL="51155" marR="51155" marT="0" marB="0" anchor="ctr">
                    <a:lnL w="57150" cap="flat" cmpd="dbl" algn="ctr">
                      <a:solidFill>
                        <a:srgbClr val="FFCC00"/>
                      </a:solidFill>
                      <a:prstDash val="solid"/>
                      <a:round/>
                      <a:headEnd type="none" w="med" len="med"/>
                      <a:tailEnd type="none" w="med" len="med"/>
                    </a:lnL>
                    <a:lnR w="57150" cap="flat" cmpd="dbl" algn="ctr">
                      <a:solidFill>
                        <a:srgbClr val="FFCC00"/>
                      </a:solidFill>
                      <a:prstDash val="solid"/>
                      <a:round/>
                      <a:headEnd type="none" w="med" len="med"/>
                      <a:tailEnd type="none" w="med" len="med"/>
                    </a:lnR>
                    <a:lnT w="57150" cap="flat" cmpd="dbl" algn="ctr">
                      <a:solidFill>
                        <a:srgbClr val="FFFF00"/>
                      </a:solidFill>
                      <a:prstDash val="solid"/>
                      <a:round/>
                      <a:headEnd type="none" w="med" len="med"/>
                      <a:tailEnd type="none" w="med" len="med"/>
                    </a:lnT>
                    <a:lnB w="57150" cap="flat" cmpd="dbl" algn="ctr">
                      <a:solidFill>
                        <a:srgbClr val="FFCC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tabLst>
                          <a:tab pos="171450" algn="l"/>
                          <a:tab pos="342900" algn="l"/>
                        </a:tabLst>
                      </a:pPr>
                      <a:r>
                        <a:rPr lang="en-US" sz="1050">
                          <a:latin typeface="Arial"/>
                          <a:ea typeface="Times New Roman"/>
                          <a:cs typeface="Arial"/>
                        </a:rPr>
                        <a:t>E-120 – E-72</a:t>
                      </a:r>
                      <a:endParaRPr lang="en-US" sz="1050">
                        <a:latin typeface="Arial"/>
                        <a:ea typeface="Times New Roman"/>
                        <a:cs typeface="Times New Roman"/>
                      </a:endParaRPr>
                    </a:p>
                  </a:txBody>
                  <a:tcPr marL="51155" marR="51155" marT="0" marB="0" anchor="ctr">
                    <a:lnL w="57150" cap="flat" cmpd="dbl" algn="ctr">
                      <a:solidFill>
                        <a:srgbClr val="FFCC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spcBef>
                          <a:spcPts val="0"/>
                        </a:spcBef>
                        <a:spcAft>
                          <a:spcPts val="0"/>
                        </a:spcAft>
                        <a:tabLst>
                          <a:tab pos="171450" algn="l"/>
                          <a:tab pos="342900" algn="l"/>
                        </a:tabLst>
                      </a:pPr>
                      <a:r>
                        <a:rPr lang="en-US" sz="1050">
                          <a:latin typeface="Arial"/>
                          <a:ea typeface="Times New Roman"/>
                          <a:cs typeface="Arial"/>
                        </a:rPr>
                        <a:t>Activate C2</a:t>
                      </a:r>
                      <a:endParaRPr lang="en-US" sz="1050">
                        <a:latin typeface="Arial"/>
                        <a:ea typeface="Times New Roman"/>
                        <a:cs typeface="Times New Roman"/>
                      </a:endParaRPr>
                    </a:p>
                  </a:txBody>
                  <a:tcPr marL="51155" marR="511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342900" marR="0" lvl="0" indent="-342900">
                        <a:spcBef>
                          <a:spcPts val="0"/>
                        </a:spcBef>
                        <a:spcAft>
                          <a:spcPts val="0"/>
                        </a:spcAft>
                        <a:buFont typeface="Symbol"/>
                        <a:buChar char=""/>
                        <a:tabLst>
                          <a:tab pos="171450" algn="l"/>
                          <a:tab pos="228600" algn="l"/>
                        </a:tabLst>
                      </a:pPr>
                      <a:r>
                        <a:rPr lang="en-US" sz="1050" dirty="0" smtClean="0">
                          <a:latin typeface="Arial"/>
                          <a:ea typeface="Times New Roman"/>
                          <a:cs typeface="Arial"/>
                        </a:rPr>
                        <a:t>Request </a:t>
                      </a:r>
                      <a:r>
                        <a:rPr lang="en-US" sz="1050" dirty="0">
                          <a:latin typeface="Arial"/>
                          <a:ea typeface="Times New Roman"/>
                          <a:cs typeface="Arial"/>
                        </a:rPr>
                        <a:t>prediction </a:t>
                      </a:r>
                      <a:r>
                        <a:rPr lang="en-US" sz="1050" dirty="0" smtClean="0">
                          <a:latin typeface="Arial"/>
                          <a:ea typeface="Times New Roman"/>
                          <a:cs typeface="Arial"/>
                        </a:rPr>
                        <a:t>models</a:t>
                      </a:r>
                      <a:endParaRPr lang="en-US" sz="1050" dirty="0">
                        <a:latin typeface="Arial"/>
                        <a:ea typeface="Times New Roman"/>
                        <a:cs typeface="Times New Roman"/>
                      </a:endParaRPr>
                    </a:p>
                  </a:txBody>
                  <a:tcPr marL="51155" marR="5115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405114">
                <a:tc>
                  <a:txBody>
                    <a:bodyPr/>
                    <a:lstStyle/>
                    <a:p>
                      <a:pPr marL="0" marR="0" algn="ctr">
                        <a:spcBef>
                          <a:spcPts val="0"/>
                        </a:spcBef>
                        <a:spcAft>
                          <a:spcPts val="0"/>
                        </a:spcAft>
                        <a:tabLst>
                          <a:tab pos="171450" algn="l"/>
                          <a:tab pos="342900" algn="l"/>
                        </a:tabLst>
                      </a:pPr>
                      <a:r>
                        <a:rPr lang="en-US" sz="1050" dirty="0" err="1">
                          <a:latin typeface="Arial"/>
                          <a:ea typeface="Times New Roman"/>
                          <a:cs typeface="Arial"/>
                        </a:rPr>
                        <a:t>IIa</a:t>
                      </a:r>
                      <a:r>
                        <a:rPr lang="en-US" sz="1050" dirty="0">
                          <a:latin typeface="Arial"/>
                          <a:ea typeface="Times New Roman"/>
                          <a:cs typeface="Arial"/>
                        </a:rPr>
                        <a:t> – </a:t>
                      </a:r>
                      <a:r>
                        <a:rPr lang="en-US" sz="1050" dirty="0" smtClean="0">
                          <a:latin typeface="Arial"/>
                          <a:ea typeface="Times New Roman"/>
                          <a:cs typeface="Arial"/>
                        </a:rPr>
                        <a:t>Deployment (</a:t>
                      </a:r>
                      <a:r>
                        <a:rPr lang="en-US" sz="1050" dirty="0">
                          <a:latin typeface="Arial"/>
                          <a:ea typeface="Times New Roman"/>
                          <a:cs typeface="Arial"/>
                        </a:rPr>
                        <a:t>Level II)</a:t>
                      </a:r>
                      <a:endParaRPr lang="en-US" sz="1050" dirty="0">
                        <a:latin typeface="Arial"/>
                        <a:ea typeface="Times New Roman"/>
                        <a:cs typeface="Times New Roman"/>
                      </a:endParaRPr>
                    </a:p>
                  </a:txBody>
                  <a:tcPr marL="51155" marR="51155" marT="0" marB="0" anchor="ctr">
                    <a:lnL w="57150" cap="flat" cmpd="dbl" algn="ctr">
                      <a:solidFill>
                        <a:srgbClr val="FF6600"/>
                      </a:solidFill>
                      <a:prstDash val="solid"/>
                      <a:round/>
                      <a:headEnd type="none" w="med" len="med"/>
                      <a:tailEnd type="none" w="med" len="med"/>
                    </a:lnL>
                    <a:lnR w="57150" cap="flat" cmpd="dbl" algn="ctr">
                      <a:solidFill>
                        <a:srgbClr val="FF6600"/>
                      </a:solidFill>
                      <a:prstDash val="solid"/>
                      <a:round/>
                      <a:headEnd type="none" w="med" len="med"/>
                      <a:tailEnd type="none" w="med" len="med"/>
                    </a:lnR>
                    <a:lnT w="57150" cap="flat" cmpd="dbl" algn="ctr">
                      <a:solidFill>
                        <a:srgbClr val="FFCC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tabLst>
                          <a:tab pos="171450" algn="l"/>
                          <a:tab pos="342900" algn="l"/>
                        </a:tabLst>
                      </a:pPr>
                      <a:r>
                        <a:rPr lang="en-US" sz="1050" dirty="0">
                          <a:latin typeface="Arial"/>
                          <a:ea typeface="Times New Roman"/>
                          <a:cs typeface="Arial"/>
                        </a:rPr>
                        <a:t>E-120 – E-48</a:t>
                      </a:r>
                      <a:endParaRPr lang="en-US" sz="1050" dirty="0">
                        <a:latin typeface="Arial"/>
                        <a:ea typeface="Times New Roman"/>
                        <a:cs typeface="Times New Roman"/>
                      </a:endParaRPr>
                    </a:p>
                  </a:txBody>
                  <a:tcPr marL="51155" marR="51155" marT="0" marB="0" anchor="ctr">
                    <a:lnL w="57150" cap="flat" cmpd="dbl" algn="ctr">
                      <a:solidFill>
                        <a:srgbClr val="FF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spcBef>
                          <a:spcPts val="0"/>
                        </a:spcBef>
                        <a:spcAft>
                          <a:spcPts val="0"/>
                        </a:spcAft>
                        <a:tabLst>
                          <a:tab pos="171450" algn="l"/>
                          <a:tab pos="342900" algn="l"/>
                        </a:tabLst>
                      </a:pPr>
                      <a:r>
                        <a:rPr lang="en-US" sz="1050" dirty="0">
                          <a:latin typeface="Arial"/>
                          <a:ea typeface="Times New Roman"/>
                          <a:cs typeface="Arial"/>
                        </a:rPr>
                        <a:t>Activate and Deploy Response Teams &amp; Resources</a:t>
                      </a:r>
                      <a:endParaRPr lang="en-US" sz="1050" dirty="0">
                        <a:latin typeface="Arial"/>
                        <a:ea typeface="Times New Roman"/>
                        <a:cs typeface="Times New Roman"/>
                      </a:endParaRPr>
                    </a:p>
                  </a:txBody>
                  <a:tcPr marL="51155" marR="511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342900" marR="0" lvl="0" indent="-342900">
                        <a:spcBef>
                          <a:spcPts val="0"/>
                        </a:spcBef>
                        <a:spcAft>
                          <a:spcPts val="0"/>
                        </a:spcAft>
                        <a:buFont typeface="Symbol"/>
                        <a:buChar char=""/>
                        <a:tabLst>
                          <a:tab pos="171450" algn="l"/>
                        </a:tabLst>
                      </a:pPr>
                      <a:endParaRPr lang="en-US" sz="1050" dirty="0">
                        <a:latin typeface="Arial"/>
                        <a:ea typeface="Times New Roman"/>
                        <a:cs typeface="Times New Roman"/>
                      </a:endParaRPr>
                    </a:p>
                  </a:txBody>
                  <a:tcPr marL="51155" marR="5115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381964">
                <a:tc>
                  <a:txBody>
                    <a:bodyPr/>
                    <a:lstStyle/>
                    <a:p>
                      <a:pPr marL="0" marR="0" algn="ctr">
                        <a:spcBef>
                          <a:spcPts val="0"/>
                        </a:spcBef>
                        <a:spcAft>
                          <a:spcPts val="0"/>
                        </a:spcAft>
                        <a:tabLst>
                          <a:tab pos="171450" algn="l"/>
                          <a:tab pos="342900" algn="l"/>
                        </a:tabLst>
                      </a:pPr>
                      <a:r>
                        <a:rPr lang="en-US" sz="1050">
                          <a:latin typeface="Arial"/>
                          <a:ea typeface="Times New Roman"/>
                          <a:cs typeface="Arial"/>
                        </a:rPr>
                        <a:t>IIb – Deployment</a:t>
                      </a:r>
                      <a:endParaRPr lang="en-US" sz="1050">
                        <a:latin typeface="Arial"/>
                        <a:ea typeface="Times New Roman"/>
                        <a:cs typeface="Times New Roman"/>
                      </a:endParaRPr>
                    </a:p>
                    <a:p>
                      <a:pPr marL="0" marR="0" algn="ctr">
                        <a:spcBef>
                          <a:spcPts val="0"/>
                        </a:spcBef>
                        <a:spcAft>
                          <a:spcPts val="0"/>
                        </a:spcAft>
                        <a:tabLst>
                          <a:tab pos="171450" algn="l"/>
                          <a:tab pos="342900" algn="l"/>
                        </a:tabLst>
                      </a:pPr>
                      <a:r>
                        <a:rPr lang="en-US" sz="1050">
                          <a:latin typeface="Arial"/>
                          <a:ea typeface="Times New Roman"/>
                          <a:cs typeface="Arial"/>
                        </a:rPr>
                        <a:t>(Level II/Level I)</a:t>
                      </a:r>
                      <a:endParaRPr lang="en-US" sz="1050">
                        <a:latin typeface="Arial"/>
                        <a:ea typeface="Times New Roman"/>
                        <a:cs typeface="Times New Roman"/>
                      </a:endParaRPr>
                    </a:p>
                  </a:txBody>
                  <a:tcPr marL="51155" marR="51155" marT="0" marB="0" anchor="ctr">
                    <a:lnL w="57150" cap="flat" cmpd="dbl" algn="ctr">
                      <a:solidFill>
                        <a:srgbClr val="FF6600"/>
                      </a:solidFill>
                      <a:prstDash val="solid"/>
                      <a:round/>
                      <a:headEnd type="none" w="med" len="med"/>
                      <a:tailEnd type="none" w="med" len="med"/>
                    </a:lnL>
                    <a:lnR w="57150" cap="flat" cmpd="dbl" algn="ctr">
                      <a:solidFill>
                        <a:srgbClr val="FF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FF6600"/>
                      </a:solidFill>
                      <a:prstDash val="solid"/>
                      <a:round/>
                      <a:headEnd type="none" w="med" len="med"/>
                      <a:tailEnd type="none" w="med" len="med"/>
                    </a:lnB>
                    <a:solidFill>
                      <a:schemeClr val="bg1">
                        <a:lumMod val="50000"/>
                      </a:schemeClr>
                    </a:solidFill>
                  </a:tcPr>
                </a:tc>
                <a:tc>
                  <a:txBody>
                    <a:bodyPr/>
                    <a:lstStyle/>
                    <a:p>
                      <a:pPr marL="0" marR="0" algn="ctr">
                        <a:spcBef>
                          <a:spcPts val="0"/>
                        </a:spcBef>
                        <a:spcAft>
                          <a:spcPts val="0"/>
                        </a:spcAft>
                        <a:tabLst>
                          <a:tab pos="171450" algn="l"/>
                          <a:tab pos="342900" algn="l"/>
                        </a:tabLst>
                      </a:pPr>
                      <a:r>
                        <a:rPr lang="en-US" sz="1050">
                          <a:latin typeface="Arial"/>
                          <a:ea typeface="Times New Roman"/>
                          <a:cs typeface="Arial"/>
                        </a:rPr>
                        <a:t>E-48 – Event</a:t>
                      </a:r>
                      <a:endParaRPr lang="en-US" sz="1050">
                        <a:latin typeface="Arial"/>
                        <a:ea typeface="Times New Roman"/>
                        <a:cs typeface="Times New Roman"/>
                      </a:endParaRPr>
                    </a:p>
                  </a:txBody>
                  <a:tcPr marL="51155" marR="51155" marT="0" marB="0" anchor="ctr">
                    <a:lnL w="57150" cap="flat" cmpd="dbl" algn="ctr">
                      <a:solidFill>
                        <a:srgbClr val="FF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a:spcBef>
                          <a:spcPts val="0"/>
                        </a:spcBef>
                        <a:spcAft>
                          <a:spcPts val="0"/>
                        </a:spcAft>
                        <a:tabLst>
                          <a:tab pos="171450" algn="l"/>
                          <a:tab pos="342900" algn="l"/>
                        </a:tabLst>
                      </a:pPr>
                      <a:r>
                        <a:rPr lang="en-US" sz="1050" dirty="0">
                          <a:latin typeface="Arial"/>
                          <a:ea typeface="Times New Roman"/>
                          <a:cs typeface="Arial"/>
                        </a:rPr>
                        <a:t>Deploy Response Teams Forward</a:t>
                      </a:r>
                      <a:endParaRPr lang="en-US" sz="1050" dirty="0">
                        <a:latin typeface="Arial"/>
                        <a:ea typeface="Times New Roman"/>
                        <a:cs typeface="Times New Roman"/>
                      </a:endParaRPr>
                    </a:p>
                  </a:txBody>
                  <a:tcPr marL="51155" marR="511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342900" marR="0" lvl="0" indent="-342900">
                        <a:spcBef>
                          <a:spcPts val="0"/>
                        </a:spcBef>
                        <a:spcAft>
                          <a:spcPts val="0"/>
                        </a:spcAft>
                        <a:buFont typeface="Symbol"/>
                        <a:buChar char=""/>
                        <a:tabLst>
                          <a:tab pos="171450" algn="l"/>
                        </a:tabLst>
                      </a:pPr>
                      <a:endParaRPr lang="en-US" sz="1050" dirty="0">
                        <a:latin typeface="Arial"/>
                        <a:ea typeface="Times New Roman"/>
                        <a:cs typeface="Times New Roman"/>
                      </a:endParaRPr>
                    </a:p>
                  </a:txBody>
                  <a:tcPr marL="51155" marR="5115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662587">
                <a:tc>
                  <a:txBody>
                    <a:bodyPr/>
                    <a:lstStyle/>
                    <a:p>
                      <a:pPr marL="0" marR="0" algn="ctr">
                        <a:spcBef>
                          <a:spcPts val="0"/>
                        </a:spcBef>
                        <a:spcAft>
                          <a:spcPts val="0"/>
                        </a:spcAft>
                        <a:tabLst>
                          <a:tab pos="171450" algn="l"/>
                          <a:tab pos="342900" algn="l"/>
                        </a:tabLst>
                      </a:pPr>
                      <a:r>
                        <a:rPr lang="en-US" sz="1050" dirty="0" smtClean="0">
                          <a:latin typeface="Arial"/>
                          <a:ea typeface="Times New Roman"/>
                          <a:cs typeface="Times New Roman"/>
                        </a:rPr>
                        <a:t>NO NOTICE EVENT</a:t>
                      </a:r>
                      <a:endParaRPr lang="en-US" sz="1050" dirty="0">
                        <a:latin typeface="Arial"/>
                        <a:ea typeface="Times New Roman"/>
                        <a:cs typeface="Times New Roman"/>
                      </a:endParaRPr>
                    </a:p>
                  </a:txBody>
                  <a:tcPr marL="38501" marR="38501" marT="0" marB="0" anchor="ctr">
                    <a:lnL w="57150" cap="flat" cmpd="dbl" algn="ctr">
                      <a:solidFill>
                        <a:srgbClr val="FF6600"/>
                      </a:solidFill>
                      <a:prstDash val="solid"/>
                      <a:round/>
                      <a:headEnd type="none" w="med" len="med"/>
                      <a:tailEnd type="none" w="med" len="med"/>
                    </a:lnL>
                    <a:lnR w="57150" cap="flat" cmpd="dbl" algn="ctr">
                      <a:solidFill>
                        <a:srgbClr val="FF6600"/>
                      </a:solidFill>
                      <a:prstDash val="solid"/>
                      <a:round/>
                      <a:headEnd type="none" w="med" len="med"/>
                      <a:tailEnd type="none" w="med" len="med"/>
                    </a:lnR>
                    <a:lnT w="57150" cap="flat" cmpd="dbl" algn="ctr">
                      <a:solidFill>
                        <a:srgbClr val="FF6600"/>
                      </a:solidFill>
                      <a:prstDash val="solid"/>
                      <a:round/>
                      <a:headEnd type="none" w="med" len="med"/>
                      <a:tailEnd type="none" w="med" len="med"/>
                    </a:lnT>
                    <a:lnB w="57150" cap="flat" cmpd="dbl" algn="ctr">
                      <a:solidFill>
                        <a:srgbClr val="FF6600"/>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tabLst>
                          <a:tab pos="171450" algn="l"/>
                          <a:tab pos="342900" algn="l"/>
                        </a:tabLst>
                      </a:pPr>
                      <a:r>
                        <a:rPr lang="en-US" sz="1050" dirty="0" smtClean="0">
                          <a:latin typeface="Arial"/>
                          <a:ea typeface="Times New Roman"/>
                          <a:cs typeface="Times New Roman"/>
                        </a:rPr>
                        <a:t>Combine</a:t>
                      </a:r>
                      <a:r>
                        <a:rPr lang="en-US" sz="1050" baseline="0" dirty="0" smtClean="0">
                          <a:latin typeface="Arial"/>
                          <a:ea typeface="Times New Roman"/>
                          <a:cs typeface="Times New Roman"/>
                        </a:rPr>
                        <a:t> Phase 1, 2a, and 2b activities</a:t>
                      </a:r>
                      <a:endParaRPr lang="en-US" sz="1050" dirty="0">
                        <a:latin typeface="Arial"/>
                        <a:ea typeface="Times New Roman"/>
                        <a:cs typeface="Times New Roman"/>
                      </a:endParaRPr>
                    </a:p>
                  </a:txBody>
                  <a:tcPr marL="38501" marR="38501" marT="0" marB="0" anchor="ctr">
                    <a:lnL w="57150" cap="flat" cmpd="dbl" algn="ctr">
                      <a:solidFill>
                        <a:srgbClr val="FF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tab pos="171450" algn="l"/>
                          <a:tab pos="342900" algn="l"/>
                        </a:tabLst>
                        <a:defRPr/>
                      </a:pPr>
                      <a:r>
                        <a:rPr lang="en-US" sz="1050" dirty="0" smtClean="0">
                          <a:latin typeface="+mn-lt"/>
                          <a:ea typeface="Times New Roman"/>
                          <a:cs typeface="Arial"/>
                        </a:rPr>
                        <a:t>Activate Command, Control (C2)</a:t>
                      </a:r>
                    </a:p>
                    <a:p>
                      <a:pPr marL="228600" marR="0" indent="-228600" algn="l" defTabSz="914400" rtl="0" eaLnBrk="1" fontAlgn="auto" latinLnBrk="0" hangingPunct="1">
                        <a:lnSpc>
                          <a:spcPct val="100000"/>
                        </a:lnSpc>
                        <a:spcBef>
                          <a:spcPts val="0"/>
                        </a:spcBef>
                        <a:spcAft>
                          <a:spcPts val="0"/>
                        </a:spcAft>
                        <a:buClrTx/>
                        <a:buSzTx/>
                        <a:buFontTx/>
                        <a:buAutoNum type="arabicPeriod"/>
                        <a:tabLst>
                          <a:tab pos="171450" algn="l"/>
                          <a:tab pos="342900" algn="l"/>
                        </a:tabLst>
                        <a:defRPr/>
                      </a:pPr>
                      <a:r>
                        <a:rPr lang="en-US" sz="1050" dirty="0" smtClean="0">
                          <a:latin typeface="+mn-lt"/>
                          <a:ea typeface="Times New Roman"/>
                          <a:cs typeface="Arial"/>
                        </a:rPr>
                        <a:t>Activate and Deploy Response Teams &amp; Resources</a:t>
                      </a:r>
                    </a:p>
                    <a:p>
                      <a:pPr marL="228600" marR="0" indent="-228600" algn="l" defTabSz="914400" rtl="0" eaLnBrk="1" fontAlgn="auto" latinLnBrk="0" hangingPunct="1">
                        <a:lnSpc>
                          <a:spcPct val="100000"/>
                        </a:lnSpc>
                        <a:spcBef>
                          <a:spcPts val="0"/>
                        </a:spcBef>
                        <a:spcAft>
                          <a:spcPts val="0"/>
                        </a:spcAft>
                        <a:buClrTx/>
                        <a:buSzTx/>
                        <a:buFontTx/>
                        <a:buAutoNum type="arabicPeriod"/>
                        <a:tabLst>
                          <a:tab pos="171450" algn="l"/>
                          <a:tab pos="342900" algn="l"/>
                        </a:tabLst>
                        <a:defRPr/>
                      </a:pPr>
                      <a:r>
                        <a:rPr lang="en-US" sz="1050" dirty="0" smtClean="0">
                          <a:latin typeface="+mn-lt"/>
                          <a:ea typeface="Times New Roman"/>
                          <a:cs typeface="Arial"/>
                        </a:rPr>
                        <a:t>Deploy Response Teams Forward</a:t>
                      </a:r>
                      <a:endParaRPr lang="en-US" sz="1050" dirty="0" smtClean="0">
                        <a:latin typeface="+mn-lt"/>
                        <a:ea typeface="Times New Roman"/>
                        <a:cs typeface="Times New Roman"/>
                      </a:endParaRPr>
                    </a:p>
                  </a:txBody>
                  <a:tcPr marL="38501" marR="38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342900" marR="0" lvl="0" indent="-342900">
                        <a:spcBef>
                          <a:spcPts val="0"/>
                        </a:spcBef>
                        <a:spcAft>
                          <a:spcPts val="0"/>
                        </a:spcAft>
                        <a:buFont typeface="Symbol"/>
                        <a:buNone/>
                        <a:tabLst>
                          <a:tab pos="171450" algn="l"/>
                          <a:tab pos="228600" algn="l"/>
                        </a:tabLst>
                      </a:pPr>
                      <a:r>
                        <a:rPr lang="en-US" sz="1050" dirty="0" smtClean="0">
                          <a:latin typeface="+mn-lt"/>
                          <a:ea typeface="Times New Roman"/>
                          <a:cs typeface="Arial"/>
                        </a:rPr>
                        <a:t>1.  Request Code 210 funding</a:t>
                      </a:r>
                      <a:endParaRPr lang="en-US" sz="1050" dirty="0" smtClean="0">
                        <a:latin typeface="+mn-lt"/>
                        <a:ea typeface="Times New Roman"/>
                        <a:cs typeface="Times New Roman"/>
                      </a:endParaRPr>
                    </a:p>
                    <a:p>
                      <a:pPr marL="342900" marR="0" lvl="0" indent="-342900">
                        <a:spcBef>
                          <a:spcPts val="0"/>
                        </a:spcBef>
                        <a:spcAft>
                          <a:spcPts val="0"/>
                        </a:spcAft>
                        <a:buFont typeface="Symbol"/>
                        <a:buNone/>
                        <a:tabLst>
                          <a:tab pos="171450" algn="l"/>
                          <a:tab pos="228600" algn="l"/>
                        </a:tabLst>
                      </a:pPr>
                      <a:r>
                        <a:rPr lang="en-US" sz="1050" dirty="0" smtClean="0">
                          <a:latin typeface="+mn-lt"/>
                          <a:ea typeface="Times New Roman"/>
                          <a:cs typeface="Arial"/>
                        </a:rPr>
                        <a:t>1.  Activate Staff and EOCs</a:t>
                      </a:r>
                      <a:endParaRPr lang="en-US" sz="1050" dirty="0" smtClean="0">
                        <a:latin typeface="+mn-lt"/>
                        <a:ea typeface="Times New Roman"/>
                        <a:cs typeface="Times New Roman"/>
                      </a:endParaRPr>
                    </a:p>
                    <a:p>
                      <a:pPr marL="342900" marR="0" lvl="0" indent="-342900">
                        <a:spcBef>
                          <a:spcPts val="0"/>
                        </a:spcBef>
                        <a:spcAft>
                          <a:spcPts val="0"/>
                        </a:spcAft>
                        <a:buFont typeface="Symbol"/>
                        <a:buNone/>
                        <a:tabLst>
                          <a:tab pos="171450" algn="l"/>
                          <a:tab pos="228600" algn="l"/>
                        </a:tabLst>
                      </a:pPr>
                      <a:r>
                        <a:rPr lang="en-US" sz="1050" dirty="0" smtClean="0">
                          <a:latin typeface="+mn-lt"/>
                          <a:ea typeface="Times New Roman"/>
                          <a:cs typeface="Arial"/>
                        </a:rPr>
                        <a:t>1.  Establish Battle Rhythm </a:t>
                      </a:r>
                      <a:endParaRPr lang="en-US" sz="1050" dirty="0" smtClean="0">
                        <a:latin typeface="+mn-lt"/>
                        <a:ea typeface="Times New Roman"/>
                        <a:cs typeface="Times New Roman"/>
                      </a:endParaRPr>
                    </a:p>
                    <a:p>
                      <a:pPr marL="342900" marR="0" lvl="0" indent="-342900">
                        <a:spcBef>
                          <a:spcPts val="0"/>
                        </a:spcBef>
                        <a:spcAft>
                          <a:spcPts val="0"/>
                        </a:spcAft>
                        <a:buFont typeface="Symbol"/>
                        <a:buNone/>
                        <a:tabLst>
                          <a:tab pos="171450" algn="l"/>
                          <a:tab pos="228600" algn="l"/>
                        </a:tabLst>
                      </a:pPr>
                      <a:r>
                        <a:rPr lang="en-US" sz="1050" dirty="0" smtClean="0">
                          <a:latin typeface="+mn-lt"/>
                          <a:ea typeface="Times New Roman"/>
                          <a:cs typeface="Arial"/>
                        </a:rPr>
                        <a:t>1.  Notify personnel who will be tasked from other districts</a:t>
                      </a:r>
                      <a:endParaRPr lang="en-US" sz="1050" dirty="0" smtClean="0">
                        <a:latin typeface="+mn-lt"/>
                        <a:ea typeface="Times New Roman"/>
                        <a:cs typeface="Times New Roman"/>
                      </a:endParaRPr>
                    </a:p>
                    <a:p>
                      <a:pPr marL="342900" marR="0" lvl="0" indent="-342900">
                        <a:spcBef>
                          <a:spcPts val="0"/>
                        </a:spcBef>
                        <a:spcAft>
                          <a:spcPts val="0"/>
                        </a:spcAft>
                        <a:buFont typeface="Symbol"/>
                        <a:buNone/>
                        <a:tabLst>
                          <a:tab pos="171450" algn="l"/>
                          <a:tab pos="228600" algn="l"/>
                          <a:tab pos="342900" algn="l"/>
                        </a:tabLst>
                      </a:pPr>
                      <a:r>
                        <a:rPr lang="en-US" sz="1050" dirty="0" smtClean="0">
                          <a:latin typeface="+mn-lt"/>
                          <a:ea typeface="Times New Roman"/>
                          <a:cs typeface="Arial"/>
                        </a:rPr>
                        <a:t>1.  Initial SITREP</a:t>
                      </a:r>
                    </a:p>
                    <a:p>
                      <a:pPr marL="342900" marR="0" lvl="0" indent="-342900">
                        <a:spcBef>
                          <a:spcPts val="0"/>
                        </a:spcBef>
                        <a:spcAft>
                          <a:spcPts val="0"/>
                        </a:spcAft>
                        <a:buFont typeface="Symbol"/>
                        <a:buNone/>
                        <a:tabLst>
                          <a:tab pos="171450" algn="l"/>
                        </a:tabLst>
                      </a:pPr>
                      <a:r>
                        <a:rPr lang="en-US" sz="1050" dirty="0" smtClean="0">
                          <a:latin typeface="+mn-lt"/>
                          <a:ea typeface="Times New Roman"/>
                          <a:cs typeface="Arial"/>
                        </a:rPr>
                        <a:t>2.  Request Support Personnel, as required</a:t>
                      </a:r>
                      <a:endParaRPr lang="en-US" sz="1050" dirty="0" smtClean="0">
                        <a:latin typeface="+mn-lt"/>
                        <a:ea typeface="Times New Roman"/>
                        <a:cs typeface="Times New Roman"/>
                      </a:endParaRPr>
                    </a:p>
                    <a:p>
                      <a:pPr marL="342900" marR="0" lvl="0" indent="-342900">
                        <a:spcBef>
                          <a:spcPts val="0"/>
                        </a:spcBef>
                        <a:spcAft>
                          <a:spcPts val="0"/>
                        </a:spcAft>
                        <a:buFont typeface="Symbol"/>
                        <a:buNone/>
                        <a:tabLst>
                          <a:tab pos="171450" algn="l"/>
                        </a:tabLst>
                      </a:pPr>
                      <a:r>
                        <a:rPr lang="en-US" sz="1050" dirty="0" smtClean="0">
                          <a:latin typeface="+mn-lt"/>
                          <a:ea typeface="Times New Roman"/>
                          <a:cs typeface="Arial"/>
                        </a:rPr>
                        <a:t>2.  Reserve Lodging/Vehicles for TDY Support Personnel</a:t>
                      </a:r>
                      <a:endParaRPr lang="en-US" sz="1050" dirty="0" smtClean="0">
                        <a:latin typeface="+mn-lt"/>
                        <a:ea typeface="Times New Roman"/>
                        <a:cs typeface="Times New Roman"/>
                      </a:endParaRPr>
                    </a:p>
                    <a:p>
                      <a:pPr marL="342900" marR="0" lvl="0" indent="-342900">
                        <a:spcBef>
                          <a:spcPts val="0"/>
                        </a:spcBef>
                        <a:spcAft>
                          <a:spcPts val="0"/>
                        </a:spcAft>
                        <a:buFont typeface="Symbol"/>
                        <a:buNone/>
                        <a:tabLst>
                          <a:tab pos="171450" algn="l"/>
                        </a:tabLst>
                      </a:pPr>
                      <a:r>
                        <a:rPr lang="en-US" sz="1050" dirty="0" smtClean="0">
                          <a:latin typeface="+mn-lt"/>
                          <a:ea typeface="Times New Roman"/>
                          <a:cs typeface="Arial"/>
                        </a:rPr>
                        <a:t>2.  Secure Vessels and Projects</a:t>
                      </a:r>
                      <a:endParaRPr lang="en-US" sz="1050" dirty="0" smtClean="0">
                        <a:latin typeface="+mn-lt"/>
                        <a:ea typeface="Times New Roman"/>
                        <a:cs typeface="Times New Roman"/>
                      </a:endParaRPr>
                    </a:p>
                    <a:p>
                      <a:pPr marL="342900" marR="0" lvl="0" indent="-342900">
                        <a:spcBef>
                          <a:spcPts val="0"/>
                        </a:spcBef>
                        <a:spcAft>
                          <a:spcPts val="0"/>
                        </a:spcAft>
                        <a:buFont typeface="Symbol"/>
                        <a:buNone/>
                        <a:tabLst>
                          <a:tab pos="2743200" algn="ctr"/>
                          <a:tab pos="5486400" algn="r"/>
                          <a:tab pos="171450" algn="l"/>
                          <a:tab pos="342900" algn="l"/>
                        </a:tabLst>
                      </a:pPr>
                      <a:r>
                        <a:rPr lang="en-US" sz="1050" dirty="0" smtClean="0">
                          <a:latin typeface="+mn-lt"/>
                          <a:ea typeface="Times New Roman"/>
                          <a:cs typeface="Arial"/>
                        </a:rPr>
                        <a:t>2.  Begin Execution of bundled PSMA</a:t>
                      </a:r>
                      <a:endParaRPr lang="en-US" sz="1050" dirty="0" smtClean="0">
                        <a:latin typeface="+mn-lt"/>
                        <a:ea typeface="Times New Roman"/>
                        <a:cs typeface="Times New Roman"/>
                      </a:endParaRPr>
                    </a:p>
                    <a:p>
                      <a:pPr marL="342900" marR="0" lvl="0" indent="-342900">
                        <a:spcBef>
                          <a:spcPts val="0"/>
                        </a:spcBef>
                        <a:spcAft>
                          <a:spcPts val="0"/>
                        </a:spcAft>
                        <a:buFont typeface="Symbol"/>
                        <a:buNone/>
                        <a:tabLst>
                          <a:tab pos="171450" algn="l"/>
                        </a:tabLst>
                      </a:pPr>
                      <a:r>
                        <a:rPr lang="en-US" sz="1050" dirty="0" smtClean="0">
                          <a:latin typeface="+mn-lt"/>
                          <a:ea typeface="Times New Roman"/>
                          <a:cs typeface="Arial"/>
                        </a:rPr>
                        <a:t>3.  In-process Initial Response Cadre</a:t>
                      </a:r>
                      <a:endParaRPr lang="en-US" sz="1050" dirty="0" smtClean="0">
                        <a:latin typeface="+mn-lt"/>
                        <a:ea typeface="Times New Roman"/>
                        <a:cs typeface="Times New Roman"/>
                      </a:endParaRPr>
                    </a:p>
                    <a:p>
                      <a:pPr marL="342900" marR="0" lvl="0" indent="-342900">
                        <a:spcBef>
                          <a:spcPts val="0"/>
                        </a:spcBef>
                        <a:spcAft>
                          <a:spcPts val="0"/>
                        </a:spcAft>
                        <a:buFont typeface="Symbol"/>
                        <a:buNone/>
                        <a:tabLst>
                          <a:tab pos="171450" algn="l"/>
                          <a:tab pos="342900" algn="l"/>
                        </a:tabLst>
                      </a:pPr>
                      <a:r>
                        <a:rPr lang="en-US" sz="1050" dirty="0" smtClean="0">
                          <a:latin typeface="+mn-lt"/>
                          <a:ea typeface="Times New Roman"/>
                          <a:cs typeface="Arial"/>
                        </a:rPr>
                        <a:t>3.  ISB Established and Staffed</a:t>
                      </a:r>
                      <a:endParaRPr lang="en-US" sz="1050" dirty="0" smtClean="0">
                        <a:latin typeface="+mn-lt"/>
                        <a:ea typeface="Times New Roman"/>
                        <a:cs typeface="Times New Roman"/>
                      </a:endParaRPr>
                    </a:p>
                  </a:txBody>
                  <a:tcPr marL="51155" marR="5115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662587">
                <a:tc>
                  <a:txBody>
                    <a:bodyPr/>
                    <a:lstStyle/>
                    <a:p>
                      <a:pPr marL="0" marR="0" algn="ctr">
                        <a:spcBef>
                          <a:spcPts val="0"/>
                        </a:spcBef>
                        <a:spcAft>
                          <a:spcPts val="0"/>
                        </a:spcAft>
                        <a:tabLst>
                          <a:tab pos="171450" algn="l"/>
                          <a:tab pos="342900" algn="l"/>
                        </a:tabLst>
                      </a:pPr>
                      <a:r>
                        <a:rPr lang="en-US" sz="1050">
                          <a:latin typeface="Arial"/>
                          <a:ea typeface="Times New Roman"/>
                          <a:cs typeface="Arial"/>
                        </a:rPr>
                        <a:t>III – Execution</a:t>
                      </a:r>
                      <a:endParaRPr lang="en-US" sz="1050">
                        <a:latin typeface="Arial"/>
                        <a:ea typeface="Times New Roman"/>
                        <a:cs typeface="Times New Roman"/>
                      </a:endParaRPr>
                    </a:p>
                    <a:p>
                      <a:pPr marL="0" marR="0" algn="ctr">
                        <a:spcBef>
                          <a:spcPts val="0"/>
                        </a:spcBef>
                        <a:spcAft>
                          <a:spcPts val="0"/>
                        </a:spcAft>
                        <a:tabLst>
                          <a:tab pos="171450" algn="l"/>
                          <a:tab pos="342900" algn="l"/>
                        </a:tabLst>
                      </a:pPr>
                      <a:r>
                        <a:rPr lang="en-US" sz="1050">
                          <a:latin typeface="Arial"/>
                          <a:ea typeface="Times New Roman"/>
                          <a:cs typeface="Arial"/>
                        </a:rPr>
                        <a:t>(Level I)</a:t>
                      </a:r>
                      <a:endParaRPr lang="en-US" sz="1050">
                        <a:latin typeface="Arial"/>
                        <a:ea typeface="Times New Roman"/>
                        <a:cs typeface="Times New Roman"/>
                      </a:endParaRPr>
                    </a:p>
                  </a:txBody>
                  <a:tcPr marL="51155" marR="51155" marT="0" marB="0" anchor="ctr">
                    <a:lnL w="57150" cap="flat" cmpd="dbl" algn="ctr">
                      <a:solidFill>
                        <a:srgbClr val="FF0000"/>
                      </a:solidFill>
                      <a:prstDash val="solid"/>
                      <a:round/>
                      <a:headEnd type="none" w="med" len="med"/>
                      <a:tailEnd type="none" w="med" len="med"/>
                    </a:lnL>
                    <a:lnR w="57150" cap="flat" cmpd="dbl" algn="ctr">
                      <a:solidFill>
                        <a:srgbClr val="FF0000"/>
                      </a:solidFill>
                      <a:prstDash val="solid"/>
                      <a:round/>
                      <a:headEnd type="none" w="med" len="med"/>
                      <a:tailEnd type="none" w="med" len="med"/>
                    </a:lnR>
                    <a:lnT w="57150" cap="flat" cmpd="dbl" algn="ctr">
                      <a:solidFill>
                        <a:srgbClr val="FF66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 pos="171450" algn="l"/>
                          <a:tab pos="342900" algn="l"/>
                          <a:tab pos="2743200" algn="ctr"/>
                          <a:tab pos="5486400" algn="r"/>
                        </a:tabLst>
                      </a:pPr>
                      <a:r>
                        <a:rPr lang="en-US" sz="1050">
                          <a:latin typeface="Arial"/>
                          <a:ea typeface="Times New Roman"/>
                          <a:cs typeface="Arial"/>
                        </a:rPr>
                        <a:t>Event – E+12</a:t>
                      </a:r>
                      <a:endParaRPr lang="en-US" sz="1050">
                        <a:latin typeface="Arial"/>
                        <a:ea typeface="Times New Roman"/>
                        <a:cs typeface="Times New Roman"/>
                      </a:endParaRPr>
                    </a:p>
                  </a:txBody>
                  <a:tcPr marL="51155" marR="51155" marT="0" marB="0" anchor="ctr">
                    <a:lnL w="5715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71450" algn="l"/>
                          <a:tab pos="342900" algn="l"/>
                        </a:tabLst>
                      </a:pPr>
                      <a:r>
                        <a:rPr lang="en-US" sz="1050">
                          <a:latin typeface="Arial"/>
                          <a:ea typeface="Times New Roman"/>
                          <a:cs typeface="Arial"/>
                        </a:rPr>
                        <a:t>Rapid Needs Assessment</a:t>
                      </a:r>
                      <a:endParaRPr lang="en-US" sz="1050">
                        <a:latin typeface="Arial"/>
                        <a:ea typeface="Times New Roman"/>
                        <a:cs typeface="Times New Roman"/>
                      </a:endParaRPr>
                    </a:p>
                  </a:txBody>
                  <a:tcPr marL="51155" marR="511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8275" marR="0" lvl="0" indent="-168275">
                        <a:spcBef>
                          <a:spcPts val="0"/>
                        </a:spcBef>
                        <a:spcAft>
                          <a:spcPts val="0"/>
                        </a:spcAft>
                        <a:buFont typeface="Symbol"/>
                        <a:buChar char=""/>
                        <a:tabLst>
                          <a:tab pos="171450" algn="l"/>
                        </a:tabLst>
                      </a:pPr>
                      <a:r>
                        <a:rPr lang="en-US" sz="1050" dirty="0">
                          <a:latin typeface="Arial"/>
                          <a:ea typeface="Times New Roman"/>
                          <a:cs typeface="Arial"/>
                        </a:rPr>
                        <a:t>Deploy PDA teams</a:t>
                      </a:r>
                      <a:endParaRPr lang="en-US" sz="1050" dirty="0">
                        <a:latin typeface="Arial"/>
                        <a:ea typeface="Times New Roman"/>
                        <a:cs typeface="Times New Roman"/>
                      </a:endParaRPr>
                    </a:p>
                    <a:p>
                      <a:pPr marL="168275" marR="0" lvl="0" indent="-168275">
                        <a:spcBef>
                          <a:spcPts val="0"/>
                        </a:spcBef>
                        <a:spcAft>
                          <a:spcPts val="0"/>
                        </a:spcAft>
                        <a:buFont typeface="Symbol"/>
                        <a:buChar char=""/>
                        <a:tabLst>
                          <a:tab pos="171450" algn="l"/>
                        </a:tabLst>
                      </a:pPr>
                      <a:r>
                        <a:rPr lang="en-US" sz="1050" dirty="0">
                          <a:latin typeface="Arial"/>
                          <a:ea typeface="Times New Roman"/>
                          <a:cs typeface="Arial"/>
                        </a:rPr>
                        <a:t>Over-fly AO (Commander &amp;  designated personnel)</a:t>
                      </a:r>
                      <a:endParaRPr lang="en-US" sz="1050" dirty="0">
                        <a:latin typeface="Arial"/>
                        <a:ea typeface="Times New Roman"/>
                        <a:cs typeface="Times New Roman"/>
                      </a:endParaRPr>
                    </a:p>
                    <a:p>
                      <a:pPr marL="168275" marR="0" lvl="0" indent="-168275">
                        <a:spcBef>
                          <a:spcPts val="0"/>
                        </a:spcBef>
                        <a:spcAft>
                          <a:spcPts val="0"/>
                        </a:spcAft>
                        <a:buFont typeface="Symbol"/>
                        <a:buChar char=""/>
                        <a:tabLst>
                          <a:tab pos="171450" algn="l"/>
                        </a:tabLst>
                      </a:pPr>
                      <a:r>
                        <a:rPr lang="en-US" sz="1050" dirty="0">
                          <a:latin typeface="Arial"/>
                          <a:ea typeface="Times New Roman"/>
                          <a:cs typeface="Arial"/>
                        </a:rPr>
                        <a:t>Contact Customers</a:t>
                      </a:r>
                      <a:endParaRPr lang="en-US" sz="1050" dirty="0">
                        <a:latin typeface="Arial"/>
                        <a:ea typeface="Times New Roman"/>
                        <a:cs typeface="Times New Roman"/>
                      </a:endParaRPr>
                    </a:p>
                  </a:txBody>
                  <a:tcPr marL="51155" marR="5115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942">
                <a:tc>
                  <a:txBody>
                    <a:bodyPr/>
                    <a:lstStyle/>
                    <a:p>
                      <a:pPr marL="0" marR="0" algn="ctr">
                        <a:spcBef>
                          <a:spcPts val="0"/>
                        </a:spcBef>
                        <a:spcAft>
                          <a:spcPts val="0"/>
                        </a:spcAft>
                        <a:tabLst>
                          <a:tab pos="171450" algn="l"/>
                          <a:tab pos="342900" algn="l"/>
                        </a:tabLst>
                      </a:pPr>
                      <a:r>
                        <a:rPr lang="en-US" sz="1050">
                          <a:latin typeface="Arial"/>
                          <a:ea typeface="Times New Roman"/>
                          <a:cs typeface="Arial"/>
                        </a:rPr>
                        <a:t>IV – Recovery</a:t>
                      </a:r>
                      <a:endParaRPr lang="en-US" sz="1050">
                        <a:latin typeface="Arial"/>
                        <a:ea typeface="Times New Roman"/>
                        <a:cs typeface="Times New Roman"/>
                      </a:endParaRPr>
                    </a:p>
                    <a:p>
                      <a:pPr marL="0" marR="0" algn="ctr">
                        <a:spcBef>
                          <a:spcPts val="0"/>
                        </a:spcBef>
                        <a:spcAft>
                          <a:spcPts val="0"/>
                        </a:spcAft>
                        <a:tabLst>
                          <a:tab pos="171450" algn="l"/>
                          <a:tab pos="342900" algn="l"/>
                        </a:tabLst>
                      </a:pPr>
                      <a:r>
                        <a:rPr lang="en-US" sz="1050">
                          <a:latin typeface="Arial"/>
                          <a:ea typeface="Times New Roman"/>
                          <a:cs typeface="Arial"/>
                        </a:rPr>
                        <a:t>(Level I/Level II)</a:t>
                      </a:r>
                      <a:endParaRPr lang="en-US" sz="1050">
                        <a:latin typeface="Arial"/>
                        <a:ea typeface="Times New Roman"/>
                        <a:cs typeface="Times New Roman"/>
                      </a:endParaRPr>
                    </a:p>
                  </a:txBody>
                  <a:tcPr marL="51155" marR="51155" marT="0" marB="0" anchor="ctr">
                    <a:lnL w="57150" cap="flat" cmpd="dbl" algn="ctr">
                      <a:solidFill>
                        <a:srgbClr val="FF0000"/>
                      </a:solidFill>
                      <a:prstDash val="solid"/>
                      <a:round/>
                      <a:headEnd type="none" w="med" len="med"/>
                      <a:tailEnd type="none" w="med" len="med"/>
                    </a:lnL>
                    <a:lnR w="57150" cap="flat" cmpd="dbl"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71450" algn="l"/>
                          <a:tab pos="342900" algn="l"/>
                        </a:tabLst>
                      </a:pPr>
                      <a:r>
                        <a:rPr lang="en-US" sz="1050">
                          <a:latin typeface="Arial"/>
                          <a:ea typeface="Times New Roman"/>
                          <a:cs typeface="Arial"/>
                        </a:rPr>
                        <a:t>After E+12</a:t>
                      </a:r>
                      <a:endParaRPr lang="en-US" sz="1050">
                        <a:latin typeface="Arial"/>
                        <a:ea typeface="Times New Roman"/>
                        <a:cs typeface="Times New Roman"/>
                      </a:endParaRPr>
                    </a:p>
                  </a:txBody>
                  <a:tcPr marL="51155" marR="51155" marT="0" marB="0" anchor="ctr">
                    <a:lnL w="5715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79070" algn="l"/>
                        </a:tabLst>
                      </a:pPr>
                      <a:r>
                        <a:rPr lang="en-US" sz="1050">
                          <a:latin typeface="Arial"/>
                          <a:ea typeface="Times New Roman"/>
                          <a:cs typeface="Arial"/>
                        </a:rPr>
                        <a:t>Swift Provision of Life Sustaining Goods and Services</a:t>
                      </a:r>
                      <a:endParaRPr lang="en-US" sz="1050">
                        <a:latin typeface="Arial"/>
                        <a:ea typeface="Times New Roman"/>
                        <a:cs typeface="Times New Roman"/>
                      </a:endParaRPr>
                    </a:p>
                  </a:txBody>
                  <a:tcPr marL="51155" marR="511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0" indent="-228600">
                        <a:spcBef>
                          <a:spcPts val="0"/>
                        </a:spcBef>
                        <a:spcAft>
                          <a:spcPts val="0"/>
                        </a:spcAft>
                        <a:buFont typeface="Symbol"/>
                        <a:buChar char=""/>
                        <a:tabLst>
                          <a:tab pos="171450" algn="l"/>
                        </a:tabLst>
                      </a:pPr>
                      <a:r>
                        <a:rPr lang="en-US" sz="1050" dirty="0">
                          <a:latin typeface="Arial"/>
                          <a:ea typeface="Times New Roman"/>
                          <a:cs typeface="Arial"/>
                        </a:rPr>
                        <a:t>Validate State's Response Needs (</a:t>
                      </a:r>
                      <a:r>
                        <a:rPr lang="en-US" sz="1050" dirty="0" smtClean="0">
                          <a:latin typeface="Arial"/>
                          <a:ea typeface="Times New Roman"/>
                          <a:cs typeface="Arial"/>
                        </a:rPr>
                        <a:t>Water/Power/IA)</a:t>
                      </a:r>
                      <a:endParaRPr lang="en-US" sz="1050" dirty="0">
                        <a:latin typeface="Arial"/>
                        <a:ea typeface="Times New Roman"/>
                        <a:cs typeface="Times New Roman"/>
                      </a:endParaRPr>
                    </a:p>
                  </a:txBody>
                  <a:tcPr marL="51155" marR="5115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118">
                <a:tc>
                  <a:txBody>
                    <a:bodyPr/>
                    <a:lstStyle/>
                    <a:p>
                      <a:pPr marL="0" marR="0" algn="ctr">
                        <a:spcBef>
                          <a:spcPts val="0"/>
                        </a:spcBef>
                        <a:spcAft>
                          <a:spcPts val="0"/>
                        </a:spcAft>
                        <a:tabLst>
                          <a:tab pos="171450" algn="l"/>
                          <a:tab pos="342900" algn="l"/>
                        </a:tabLst>
                      </a:pPr>
                      <a:r>
                        <a:rPr lang="en-US" sz="1050">
                          <a:latin typeface="Arial"/>
                          <a:ea typeface="Times New Roman"/>
                          <a:cs typeface="Arial"/>
                        </a:rPr>
                        <a:t>V – Closeout</a:t>
                      </a:r>
                      <a:endParaRPr lang="en-US" sz="1050">
                        <a:latin typeface="Arial"/>
                        <a:ea typeface="Times New Roman"/>
                        <a:cs typeface="Times New Roman"/>
                      </a:endParaRPr>
                    </a:p>
                  </a:txBody>
                  <a:tcPr marL="51155" marR="51155" marT="0" marB="0" anchor="ctr">
                    <a:lnL w="57150" cap="flat" cmpd="dbl" algn="ctr">
                      <a:solidFill>
                        <a:srgbClr val="FF0000"/>
                      </a:solidFill>
                      <a:prstDash val="solid"/>
                      <a:round/>
                      <a:headEnd type="none" w="med" len="med"/>
                      <a:tailEnd type="none" w="med" len="med"/>
                    </a:lnL>
                    <a:lnR w="57150" cap="flat" cmpd="dbl"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FF0000"/>
                      </a:solidFill>
                      <a:prstDash val="solid"/>
                      <a:round/>
                      <a:headEnd type="none" w="med" len="med"/>
                      <a:tailEnd type="none" w="med" len="med"/>
                    </a:lnB>
                  </a:tcPr>
                </a:tc>
                <a:tc>
                  <a:txBody>
                    <a:bodyPr/>
                    <a:lstStyle/>
                    <a:p>
                      <a:pPr marL="0" marR="0" algn="ctr">
                        <a:spcBef>
                          <a:spcPts val="0"/>
                        </a:spcBef>
                        <a:spcAft>
                          <a:spcPts val="0"/>
                        </a:spcAft>
                        <a:tabLst>
                          <a:tab pos="171450" algn="l"/>
                          <a:tab pos="342900" algn="l"/>
                        </a:tabLst>
                      </a:pPr>
                      <a:endParaRPr lang="en-US" sz="1050">
                        <a:latin typeface="Arial"/>
                        <a:ea typeface="Times New Roman"/>
                        <a:cs typeface="Arial"/>
                      </a:endParaRPr>
                    </a:p>
                  </a:txBody>
                  <a:tcPr marL="51155" marR="51155" marT="0" marB="0" anchor="ctr">
                    <a:lnL w="5715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79070" algn="l"/>
                        </a:tabLst>
                      </a:pPr>
                      <a:endParaRPr lang="en-US" sz="1050">
                        <a:latin typeface="Arial"/>
                        <a:ea typeface="Times New Roman"/>
                        <a:cs typeface="Arial"/>
                      </a:endParaRPr>
                    </a:p>
                  </a:txBody>
                  <a:tcPr marL="51155" marR="511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marR="0" lvl="0" indent="-228600">
                        <a:spcBef>
                          <a:spcPts val="0"/>
                        </a:spcBef>
                        <a:spcAft>
                          <a:spcPts val="0"/>
                        </a:spcAft>
                        <a:buFont typeface="Symbol"/>
                        <a:buChar char=""/>
                        <a:tabLst>
                          <a:tab pos="168275" algn="l"/>
                          <a:tab pos="171450" algn="l"/>
                        </a:tabLst>
                      </a:pPr>
                      <a:r>
                        <a:rPr lang="en-US" sz="1050" dirty="0">
                          <a:latin typeface="Arial"/>
                          <a:ea typeface="Times New Roman"/>
                          <a:cs typeface="Arial"/>
                        </a:rPr>
                        <a:t>Physical and fiscal completion of all missions</a:t>
                      </a:r>
                      <a:endParaRPr lang="en-US" sz="1050" dirty="0">
                        <a:latin typeface="Arial"/>
                        <a:ea typeface="Times New Roman"/>
                        <a:cs typeface="Times New Roman"/>
                      </a:endParaRPr>
                    </a:p>
                  </a:txBody>
                  <a:tcPr marL="51155" marR="5115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0" y="6550223"/>
            <a:ext cx="612668" cy="307777"/>
          </a:xfrm>
          <a:prstGeom prst="rect">
            <a:avLst/>
          </a:prstGeom>
          <a:solidFill>
            <a:srgbClr val="FEB0FA"/>
          </a:solidFill>
        </p:spPr>
        <p:txBody>
          <a:bodyPr wrap="none" rtlCol="0">
            <a:spAutoFit/>
          </a:bodyPr>
          <a:lstStyle/>
          <a:p>
            <a:r>
              <a:rPr lang="en-US" sz="1400" b="1" dirty="0" smtClean="0"/>
              <a:t>Base</a:t>
            </a:r>
            <a:endParaRPr lang="en-US" sz="1400" b="1" dirty="0"/>
          </a:p>
        </p:txBody>
      </p:sp>
      <p:sp>
        <p:nvSpPr>
          <p:cNvPr id="6" name="Oval 5"/>
          <p:cNvSpPr/>
          <p:nvPr/>
        </p:nvSpPr>
        <p:spPr>
          <a:xfrm>
            <a:off x="3033132" y="1315844"/>
            <a:ext cx="3010829" cy="138275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921620" y="1307519"/>
            <a:ext cx="3412273" cy="13910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35</a:t>
            </a:fld>
            <a:endParaRPr lang="en-US"/>
          </a:p>
        </p:txBody>
      </p:sp>
      <p:sp>
        <p:nvSpPr>
          <p:cNvPr id="5" name="Title 4"/>
          <p:cNvSpPr>
            <a:spLocks noGrp="1" noChangeArrowheads="1"/>
          </p:cNvSpPr>
          <p:nvPr>
            <p:ph type="title"/>
          </p:nvPr>
        </p:nvSpPr>
        <p:spPr bwMode="auto">
          <a:xfrm>
            <a:off x="392875" y="1"/>
            <a:ext cx="8229600" cy="755650"/>
          </a:xfrm>
          <a:prstGeom prst="rect">
            <a:avLst/>
          </a:prstGeom>
          <a:noFill/>
          <a:ln w="9525">
            <a:noFill/>
            <a:miter lim="800000"/>
            <a:headEnd/>
            <a:tailEnd/>
          </a:ln>
          <a:effectLst/>
        </p:spPr>
        <p:txBody>
          <a:bodyPr anchor="ctr"/>
          <a:lstStyle/>
          <a:p>
            <a:pPr algn="ctr" eaLnBrk="0" hangingPunct="0">
              <a:defRPr/>
            </a:pPr>
            <a:r>
              <a:rPr lang="en-US" sz="3600" b="1" dirty="0" smtClean="0">
                <a:solidFill>
                  <a:schemeClr val="tx2"/>
                </a:solidFill>
                <a:effectLst>
                  <a:outerShdw blurRad="38100" dist="38100" dir="2700000" algn="tl">
                    <a:srgbClr val="C0C0C0"/>
                  </a:outerShdw>
                </a:effectLst>
              </a:rPr>
              <a:t>ESF #3 Teams and Cadre</a:t>
            </a:r>
            <a:endParaRPr lang="en-US" sz="3600" b="1" dirty="0">
              <a:solidFill>
                <a:schemeClr val="tx2"/>
              </a:solidFill>
              <a:effectLst>
                <a:outerShdw blurRad="38100" dist="38100" dir="2700000" algn="tl">
                  <a:srgbClr val="C0C0C0"/>
                </a:outerShdw>
              </a:effectLst>
            </a:endParaRPr>
          </a:p>
        </p:txBody>
      </p:sp>
      <p:graphicFrame>
        <p:nvGraphicFramePr>
          <p:cNvPr id="7" name="Table 6"/>
          <p:cNvGraphicFramePr>
            <a:graphicFrameLocks noGrp="1"/>
          </p:cNvGraphicFramePr>
          <p:nvPr/>
        </p:nvGraphicFramePr>
        <p:xfrm>
          <a:off x="349626" y="755644"/>
          <a:ext cx="8498538" cy="5613728"/>
        </p:xfrm>
        <a:graphic>
          <a:graphicData uri="http://schemas.openxmlformats.org/drawingml/2006/table">
            <a:tbl>
              <a:tblPr/>
              <a:tblGrid>
                <a:gridCol w="4098448"/>
                <a:gridCol w="880018"/>
                <a:gridCol w="880018"/>
                <a:gridCol w="880018"/>
                <a:gridCol w="880018"/>
                <a:gridCol w="880018"/>
              </a:tblGrid>
              <a:tr h="313562">
                <a:tc>
                  <a:txBody>
                    <a:bodyPr/>
                    <a:lstStyle/>
                    <a:p>
                      <a:pPr>
                        <a:lnSpc>
                          <a:spcPct val="115000"/>
                        </a:lnSpc>
                      </a:pPr>
                      <a:endParaRPr lang="en-US" sz="1600" dirty="0">
                        <a:latin typeface="Times New Roman"/>
                        <a:ea typeface="Times New Roman"/>
                      </a:endParaRPr>
                    </a:p>
                  </a:txBody>
                  <a:tcPr marL="26458" marR="26458" marT="26458" marB="264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Times New Roman"/>
                        </a:rPr>
                        <a:t>SPDHQ</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Times New Roman"/>
                        </a:rPr>
                        <a:t>SPA</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Times New Roman"/>
                        </a:rPr>
                        <a:t>SPK</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Calibri"/>
                          <a:cs typeface="Times New Roman"/>
                        </a:rPr>
                        <a:t>SPL</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Calibri"/>
                          <a:cs typeface="Times New Roman"/>
                        </a:rPr>
                        <a:t>SPN</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62">
                <a:tc>
                  <a:txBody>
                    <a:bodyPr/>
                    <a:lstStyle/>
                    <a:p>
                      <a:pPr marL="0" marR="0">
                        <a:lnSpc>
                          <a:spcPct val="115000"/>
                        </a:lnSpc>
                        <a:spcBef>
                          <a:spcPts val="0"/>
                        </a:spcBef>
                        <a:spcAft>
                          <a:spcPts val="0"/>
                        </a:spcAft>
                      </a:pPr>
                      <a:r>
                        <a:rPr lang="en-US" sz="1600" b="1" dirty="0">
                          <a:latin typeface="Calibri"/>
                          <a:ea typeface="Calibri"/>
                          <a:cs typeface="Times New Roman"/>
                        </a:rPr>
                        <a:t>ESF 3 Team Leader Cadre </a:t>
                      </a:r>
                    </a:p>
                  </a:txBody>
                  <a:tcPr marL="26458" marR="26458" marT="26458" marB="264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2</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62">
                <a:tc>
                  <a:txBody>
                    <a:bodyPr/>
                    <a:lstStyle/>
                    <a:p>
                      <a:pPr marL="0" marR="0">
                        <a:lnSpc>
                          <a:spcPct val="115000"/>
                        </a:lnSpc>
                        <a:spcBef>
                          <a:spcPts val="0"/>
                        </a:spcBef>
                        <a:spcAft>
                          <a:spcPts val="0"/>
                        </a:spcAft>
                      </a:pPr>
                      <a:r>
                        <a:rPr lang="en-US" sz="1600" b="1" dirty="0">
                          <a:latin typeface="Calibri"/>
                          <a:ea typeface="Calibri"/>
                          <a:cs typeface="Times New Roman"/>
                        </a:rPr>
                        <a:t>ESF 3 Assistant Team Leader Cadre </a:t>
                      </a:r>
                    </a:p>
                  </a:txBody>
                  <a:tcPr marL="26458" marR="26458" marT="26458" marB="264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latin typeface="Calibri"/>
                        <a:ea typeface="Calibri"/>
                        <a:cs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62">
                <a:tc>
                  <a:txBody>
                    <a:bodyPr/>
                    <a:lstStyle/>
                    <a:p>
                      <a:pPr marL="0" marR="0">
                        <a:lnSpc>
                          <a:spcPct val="115000"/>
                        </a:lnSpc>
                        <a:spcBef>
                          <a:spcPts val="0"/>
                        </a:spcBef>
                        <a:spcAft>
                          <a:spcPts val="0"/>
                        </a:spcAft>
                      </a:pPr>
                      <a:r>
                        <a:rPr lang="en-US" sz="1600" b="1" dirty="0">
                          <a:latin typeface="Calibri"/>
                          <a:ea typeface="Calibri"/>
                          <a:cs typeface="Times New Roman"/>
                        </a:rPr>
                        <a:t>ESF 3 Local Government Liaison </a:t>
                      </a:r>
                    </a:p>
                  </a:txBody>
                  <a:tcPr marL="26458" marR="26458" marT="26458" marB="264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600" dirty="0" smtClean="0">
                          <a:latin typeface="Times New Roman"/>
                          <a:ea typeface="Times New Roman"/>
                        </a:rPr>
                        <a:t>1</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3</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638">
                <a:tc>
                  <a:txBody>
                    <a:bodyPr/>
                    <a:lstStyle/>
                    <a:p>
                      <a:pPr marL="0" marR="0">
                        <a:lnSpc>
                          <a:spcPct val="115000"/>
                        </a:lnSpc>
                        <a:spcBef>
                          <a:spcPts val="0"/>
                        </a:spcBef>
                        <a:spcAft>
                          <a:spcPts val="0"/>
                        </a:spcAft>
                      </a:pPr>
                      <a:r>
                        <a:rPr lang="en-US" sz="1600" b="1" dirty="0">
                          <a:latin typeface="Calibri"/>
                          <a:ea typeface="Calibri"/>
                          <a:cs typeface="Times New Roman"/>
                        </a:rPr>
                        <a:t>LEAD: </a:t>
                      </a:r>
                      <a:r>
                        <a:rPr lang="en-US" sz="1600" dirty="0">
                          <a:latin typeface="Calibri"/>
                          <a:ea typeface="Calibri"/>
                          <a:cs typeface="Times New Roman"/>
                        </a:rPr>
                        <a:t>Urban Search and Rescue Structures Specialist Cadre </a:t>
                      </a:r>
                    </a:p>
                  </a:txBody>
                  <a:tcPr marL="26458" marR="26458" marT="26458" marB="264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6</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3</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62">
                <a:tc>
                  <a:txBody>
                    <a:bodyPr/>
                    <a:lstStyle/>
                    <a:p>
                      <a:pPr marL="0" marR="0">
                        <a:lnSpc>
                          <a:spcPct val="115000"/>
                        </a:lnSpc>
                        <a:spcBef>
                          <a:spcPts val="0"/>
                        </a:spcBef>
                        <a:spcAft>
                          <a:spcPts val="0"/>
                        </a:spcAft>
                      </a:pPr>
                      <a:r>
                        <a:rPr lang="en-US" sz="1600" b="1" dirty="0">
                          <a:latin typeface="Calibri"/>
                          <a:ea typeface="Calibri"/>
                          <a:cs typeface="Times New Roman"/>
                        </a:rPr>
                        <a:t>LEAD</a:t>
                      </a:r>
                      <a:r>
                        <a:rPr lang="en-US" sz="1600" dirty="0">
                          <a:latin typeface="Calibri"/>
                          <a:ea typeface="Calibri"/>
                          <a:cs typeface="Times New Roman"/>
                        </a:rPr>
                        <a:t>: Infrastructure Assessment PRT </a:t>
                      </a:r>
                    </a:p>
                  </a:txBody>
                  <a:tcPr marL="26458" marR="26458" marT="26458" marB="264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62">
                <a:tc>
                  <a:txBody>
                    <a:bodyPr/>
                    <a:lstStyle/>
                    <a:p>
                      <a:pPr marL="0" marR="0">
                        <a:lnSpc>
                          <a:spcPct val="115000"/>
                        </a:lnSpc>
                        <a:spcBef>
                          <a:spcPts val="0"/>
                        </a:spcBef>
                        <a:spcAft>
                          <a:spcPts val="0"/>
                        </a:spcAft>
                      </a:pPr>
                      <a:r>
                        <a:rPr lang="en-US" sz="1600" dirty="0">
                          <a:latin typeface="Calibri"/>
                          <a:ea typeface="Calibri"/>
                          <a:cs typeface="Times New Roman"/>
                        </a:rPr>
                        <a:t>Combined Commodities PRT </a:t>
                      </a:r>
                    </a:p>
                  </a:txBody>
                  <a:tcPr marL="26458" marR="26458" marT="26458" marB="264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62">
                <a:tc>
                  <a:txBody>
                    <a:bodyPr/>
                    <a:lstStyle/>
                    <a:p>
                      <a:pPr marL="0" marR="0">
                        <a:lnSpc>
                          <a:spcPct val="115000"/>
                        </a:lnSpc>
                        <a:spcBef>
                          <a:spcPts val="0"/>
                        </a:spcBef>
                        <a:spcAft>
                          <a:spcPts val="0"/>
                        </a:spcAft>
                      </a:pPr>
                      <a:r>
                        <a:rPr lang="en-US" sz="1600" dirty="0">
                          <a:latin typeface="Calibri"/>
                          <a:ea typeface="Calibri"/>
                          <a:cs typeface="Times New Roman"/>
                        </a:rPr>
                        <a:t>Contingency Support Team PRT (Regional) </a:t>
                      </a:r>
                    </a:p>
                  </a:txBody>
                  <a:tcPr marL="26458" marR="26458" marT="26458" marB="264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1</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62">
                <a:tc>
                  <a:txBody>
                    <a:bodyPr/>
                    <a:lstStyle/>
                    <a:p>
                      <a:pPr marL="0" marR="0">
                        <a:lnSpc>
                          <a:spcPct val="115000"/>
                        </a:lnSpc>
                        <a:spcBef>
                          <a:spcPts val="0"/>
                        </a:spcBef>
                        <a:spcAft>
                          <a:spcPts val="0"/>
                        </a:spcAft>
                      </a:pPr>
                      <a:r>
                        <a:rPr lang="en-US" sz="1600">
                          <a:latin typeface="Calibri"/>
                          <a:ea typeface="Calibri"/>
                          <a:cs typeface="Times New Roman"/>
                        </a:rPr>
                        <a:t>Debris Removal PRT </a:t>
                      </a:r>
                    </a:p>
                  </a:txBody>
                  <a:tcPr marL="26458" marR="26458" marT="26458" marB="264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dirty="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62">
                <a:tc>
                  <a:txBody>
                    <a:bodyPr/>
                    <a:lstStyle/>
                    <a:p>
                      <a:pPr marL="0" marR="0">
                        <a:lnSpc>
                          <a:spcPct val="115000"/>
                        </a:lnSpc>
                        <a:spcBef>
                          <a:spcPts val="0"/>
                        </a:spcBef>
                        <a:spcAft>
                          <a:spcPts val="0"/>
                        </a:spcAft>
                      </a:pPr>
                      <a:r>
                        <a:rPr lang="en-US" sz="1600">
                          <a:latin typeface="Calibri"/>
                          <a:ea typeface="Calibri"/>
                          <a:cs typeface="Times New Roman"/>
                        </a:rPr>
                        <a:t>Emergency Power PRT </a:t>
                      </a:r>
                    </a:p>
                  </a:txBody>
                  <a:tcPr marL="26458" marR="26458" marT="26458" marB="264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dirty="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1</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62">
                <a:tc>
                  <a:txBody>
                    <a:bodyPr/>
                    <a:lstStyle/>
                    <a:p>
                      <a:pPr marL="0" marR="0">
                        <a:lnSpc>
                          <a:spcPct val="115000"/>
                        </a:lnSpc>
                        <a:spcBef>
                          <a:spcPts val="0"/>
                        </a:spcBef>
                        <a:spcAft>
                          <a:spcPts val="0"/>
                        </a:spcAft>
                      </a:pPr>
                      <a:r>
                        <a:rPr lang="en-US" sz="1600">
                          <a:latin typeface="Calibri"/>
                          <a:ea typeface="Calibri"/>
                          <a:cs typeface="Times New Roman"/>
                        </a:rPr>
                        <a:t>Temporary Housing PRT </a:t>
                      </a:r>
                    </a:p>
                  </a:txBody>
                  <a:tcPr marL="26458" marR="26458" marT="26458" marB="264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dirty="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62">
                <a:tc>
                  <a:txBody>
                    <a:bodyPr/>
                    <a:lstStyle/>
                    <a:p>
                      <a:pPr marL="0" marR="0">
                        <a:lnSpc>
                          <a:spcPct val="115000"/>
                        </a:lnSpc>
                        <a:spcBef>
                          <a:spcPts val="0"/>
                        </a:spcBef>
                        <a:spcAft>
                          <a:spcPts val="0"/>
                        </a:spcAft>
                      </a:pPr>
                      <a:r>
                        <a:rPr lang="en-US" sz="1600">
                          <a:latin typeface="Calibri"/>
                          <a:ea typeface="Calibri"/>
                          <a:cs typeface="Times New Roman"/>
                        </a:rPr>
                        <a:t>DTOS PRT &amp; ECCV</a:t>
                      </a:r>
                    </a:p>
                  </a:txBody>
                  <a:tcPr marL="26458" marR="26458" marT="26458" marB="264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dirty="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3</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62">
                <a:tc>
                  <a:txBody>
                    <a:bodyPr/>
                    <a:lstStyle/>
                    <a:p>
                      <a:pPr marL="0" marR="0">
                        <a:lnSpc>
                          <a:spcPct val="115000"/>
                        </a:lnSpc>
                        <a:spcBef>
                          <a:spcPts val="0"/>
                        </a:spcBef>
                        <a:spcAft>
                          <a:spcPts val="0"/>
                        </a:spcAft>
                      </a:pPr>
                      <a:r>
                        <a:rPr lang="en-US" sz="1600">
                          <a:latin typeface="Calibri"/>
                          <a:ea typeface="Calibri"/>
                          <a:cs typeface="Times New Roman"/>
                        </a:rPr>
                        <a:t>ESF 15 External Affairs Cadre </a:t>
                      </a:r>
                    </a:p>
                  </a:txBody>
                  <a:tcPr marL="26458" marR="26458" marT="26458" marB="264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2</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4</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62">
                <a:tc>
                  <a:txBody>
                    <a:bodyPr/>
                    <a:lstStyle/>
                    <a:p>
                      <a:pPr marL="0" marR="0">
                        <a:lnSpc>
                          <a:spcPct val="115000"/>
                        </a:lnSpc>
                        <a:spcBef>
                          <a:spcPts val="0"/>
                        </a:spcBef>
                        <a:spcAft>
                          <a:spcPts val="0"/>
                        </a:spcAft>
                      </a:pPr>
                      <a:r>
                        <a:rPr lang="en-US" sz="1600">
                          <a:latin typeface="Calibri"/>
                          <a:ea typeface="Calibri"/>
                          <a:cs typeface="Times New Roman"/>
                        </a:rPr>
                        <a:t> GIS/Remote Sensing Cadre</a:t>
                      </a:r>
                    </a:p>
                  </a:txBody>
                  <a:tcPr marL="26458" marR="26458" marT="26458" marB="264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3</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62">
                <a:tc>
                  <a:txBody>
                    <a:bodyPr/>
                    <a:lstStyle/>
                    <a:p>
                      <a:pPr marL="0" marR="0">
                        <a:lnSpc>
                          <a:spcPct val="115000"/>
                        </a:lnSpc>
                        <a:spcBef>
                          <a:spcPts val="0"/>
                        </a:spcBef>
                        <a:spcAft>
                          <a:spcPts val="0"/>
                        </a:spcAft>
                      </a:pPr>
                      <a:r>
                        <a:rPr lang="en-US" sz="1600">
                          <a:latin typeface="Calibri"/>
                          <a:ea typeface="Calibri"/>
                          <a:cs typeface="Times New Roman"/>
                        </a:rPr>
                        <a:t> Safety Occupational Health Cadre</a:t>
                      </a:r>
                    </a:p>
                  </a:txBody>
                  <a:tcPr marL="26458" marR="26458" marT="26458" marB="264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2</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Calibri"/>
                          <a:ea typeface="Calibri"/>
                          <a:cs typeface="Times New Roman"/>
                        </a:rPr>
                        <a:t>3</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dirty="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62">
                <a:tc>
                  <a:txBody>
                    <a:bodyPr/>
                    <a:lstStyle/>
                    <a:p>
                      <a:pPr marL="0" marR="0">
                        <a:lnSpc>
                          <a:spcPct val="115000"/>
                        </a:lnSpc>
                        <a:spcBef>
                          <a:spcPts val="0"/>
                        </a:spcBef>
                        <a:spcAft>
                          <a:spcPts val="0"/>
                        </a:spcAft>
                      </a:pPr>
                      <a:r>
                        <a:rPr lang="en-US" sz="1600">
                          <a:latin typeface="Calibri"/>
                          <a:ea typeface="Calibri"/>
                          <a:cs typeface="Times New Roman"/>
                        </a:rPr>
                        <a:t>ENGLink Strike Team Cadre</a:t>
                      </a:r>
                    </a:p>
                  </a:txBody>
                  <a:tcPr marL="26458" marR="26458" marT="26458" marB="2645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Calibri"/>
                          <a:ea typeface="Calibri"/>
                          <a:cs typeface="Times New Roman"/>
                        </a:rPr>
                        <a:t>1</a:t>
                      </a: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dirty="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600" dirty="0">
                        <a:latin typeface="Times New Roman"/>
                        <a:ea typeface="Times New Roman"/>
                      </a:endParaRPr>
                    </a:p>
                  </a:txBody>
                  <a:tcPr marL="26458" marR="26458" marT="26458" marB="2645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0" y="6550223"/>
            <a:ext cx="904158" cy="307777"/>
          </a:xfrm>
          <a:prstGeom prst="rect">
            <a:avLst/>
          </a:prstGeom>
          <a:solidFill>
            <a:srgbClr val="FEB0FA"/>
          </a:solidFill>
        </p:spPr>
        <p:txBody>
          <a:bodyPr wrap="none" rtlCol="0">
            <a:spAutoFit/>
          </a:bodyPr>
          <a:lstStyle/>
          <a:p>
            <a:r>
              <a:rPr lang="en-US" sz="1400" b="1" dirty="0" smtClean="0"/>
              <a:t>Annex A</a:t>
            </a:r>
            <a:endParaRPr lang="en-US" sz="1400" b="1"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36</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1257300" y="866775"/>
            <a:ext cx="6629400" cy="5124450"/>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California Capability</a:t>
            </a:r>
            <a:endParaRPr lang="en-US" dirty="0"/>
          </a:p>
        </p:txBody>
      </p:sp>
      <p:sp>
        <p:nvSpPr>
          <p:cNvPr id="4" name="Content Placeholder 3"/>
          <p:cNvSpPr>
            <a:spLocks noGrp="1"/>
          </p:cNvSpPr>
          <p:nvPr>
            <p:ph idx="1"/>
          </p:nvPr>
        </p:nvSpPr>
        <p:spPr>
          <a:xfrm>
            <a:off x="235132" y="1017588"/>
            <a:ext cx="8908868" cy="5592218"/>
          </a:xfrm>
        </p:spPr>
        <p:txBody>
          <a:bodyPr/>
          <a:lstStyle/>
          <a:p>
            <a:r>
              <a:rPr lang="en-US" sz="1800" dirty="0" smtClean="0"/>
              <a:t>California has 58 counties (aka Operational Areas), each with EOC and field response capability</a:t>
            </a:r>
          </a:p>
          <a:p>
            <a:endParaRPr lang="en-US" sz="1800" dirty="0" smtClean="0"/>
          </a:p>
          <a:p>
            <a:r>
              <a:rPr lang="en-US" sz="1800" dirty="0" smtClean="0"/>
              <a:t>After an incident</a:t>
            </a:r>
          </a:p>
          <a:p>
            <a:pPr>
              <a:buNone/>
            </a:pPr>
            <a:r>
              <a:rPr lang="en-US" sz="1800" dirty="0" smtClean="0"/>
              <a:t> </a:t>
            </a:r>
            <a:r>
              <a:rPr lang="en-US" sz="1800" dirty="0" err="1" smtClean="0"/>
              <a:t>CalOES</a:t>
            </a:r>
            <a:r>
              <a:rPr lang="en-US" sz="1800" dirty="0" smtClean="0"/>
              <a:t> Activates the SOC</a:t>
            </a:r>
          </a:p>
          <a:p>
            <a:pPr>
              <a:buNone/>
            </a:pPr>
            <a:r>
              <a:rPr lang="en-US" sz="1800" dirty="0" smtClean="0"/>
              <a:t>(Sacramento) and REOC </a:t>
            </a:r>
          </a:p>
          <a:p>
            <a:pPr>
              <a:buNone/>
            </a:pPr>
            <a:r>
              <a:rPr lang="en-US" sz="1800" dirty="0" smtClean="0"/>
              <a:t>and FEMA activates the </a:t>
            </a:r>
          </a:p>
          <a:p>
            <a:pPr>
              <a:buNone/>
            </a:pPr>
            <a:r>
              <a:rPr lang="en-US" sz="1800" dirty="0" smtClean="0"/>
              <a:t>NRCC &amp; RRCC (Oakland)</a:t>
            </a:r>
          </a:p>
          <a:p>
            <a:pPr>
              <a:buNone/>
            </a:pPr>
            <a:endParaRPr lang="en-US" sz="1800" dirty="0" smtClean="0"/>
          </a:p>
          <a:p>
            <a:r>
              <a:rPr lang="en-US" sz="1800" dirty="0" smtClean="0"/>
              <a:t>Nearly 400 miles from </a:t>
            </a:r>
          </a:p>
          <a:p>
            <a:pPr>
              <a:buNone/>
            </a:pPr>
            <a:r>
              <a:rPr lang="en-US" sz="1800" dirty="0" err="1" smtClean="0"/>
              <a:t>CalOES</a:t>
            </a:r>
            <a:r>
              <a:rPr lang="en-US" sz="1800" dirty="0" smtClean="0"/>
              <a:t>, Sacramento &amp; </a:t>
            </a:r>
          </a:p>
          <a:p>
            <a:pPr>
              <a:buNone/>
            </a:pPr>
            <a:r>
              <a:rPr lang="en-US" sz="1800" dirty="0" smtClean="0"/>
              <a:t>Los Angeles</a:t>
            </a:r>
          </a:p>
          <a:p>
            <a:pPr>
              <a:buNone/>
            </a:pPr>
            <a:r>
              <a:rPr lang="en-US" sz="1800" dirty="0" smtClean="0"/>
              <a:t>Wash, DC-Charlotte NC</a:t>
            </a:r>
            <a:endParaRPr lang="en-US" sz="1800" dirty="0"/>
          </a:p>
        </p:txBody>
      </p:sp>
      <p:sp>
        <p:nvSpPr>
          <p:cNvPr id="2" name="Slide Number Placeholder 1"/>
          <p:cNvSpPr>
            <a:spLocks noGrp="1"/>
          </p:cNvSpPr>
          <p:nvPr>
            <p:ph type="sldNum" sz="quarter" idx="10"/>
          </p:nvPr>
        </p:nvSpPr>
        <p:spPr/>
        <p:txBody>
          <a:bodyPr/>
          <a:lstStyle/>
          <a:p>
            <a:pPr>
              <a:defRPr/>
            </a:pPr>
            <a:fld id="{831C5BE0-80B5-463F-9445-41DEBFAA937A}" type="slidenum">
              <a:rPr lang="en-US" smtClean="0"/>
              <a:pPr>
                <a:defRPr/>
              </a:pPr>
              <a:t>37</a:t>
            </a:fld>
            <a:endParaRPr lang="en-US"/>
          </a:p>
        </p:txBody>
      </p:sp>
      <p:pic>
        <p:nvPicPr>
          <p:cNvPr id="10242" name="Picture 2"/>
          <p:cNvPicPr>
            <a:picLocks noChangeAspect="1" noChangeArrowheads="1"/>
          </p:cNvPicPr>
          <p:nvPr/>
        </p:nvPicPr>
        <p:blipFill>
          <a:blip r:embed="rId3" cstate="print"/>
          <a:srcRect/>
          <a:stretch>
            <a:fillRect/>
          </a:stretch>
        </p:blipFill>
        <p:spPr bwMode="auto">
          <a:xfrm>
            <a:off x="3152775" y="1722983"/>
            <a:ext cx="5991225" cy="4057650"/>
          </a:xfrm>
          <a:prstGeom prst="rect">
            <a:avLst/>
          </a:prstGeom>
          <a:noFill/>
          <a:ln w="9525">
            <a:noFill/>
            <a:miter lim="800000"/>
            <a:headEnd/>
            <a:tailEnd/>
          </a:ln>
          <a:effec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Ground Motion</a:t>
            </a:r>
            <a:endParaRPr lang="en-US" dirty="0"/>
          </a:p>
        </p:txBody>
      </p:sp>
      <p:sp>
        <p:nvSpPr>
          <p:cNvPr id="4" name="Slide Number Placeholder 3"/>
          <p:cNvSpPr>
            <a:spLocks noGrp="1"/>
          </p:cNvSpPr>
          <p:nvPr>
            <p:ph type="sldNum" sz="quarter" idx="10"/>
          </p:nvPr>
        </p:nvSpPr>
        <p:spPr/>
        <p:txBody>
          <a:bodyPr/>
          <a:lstStyle/>
          <a:p>
            <a:pPr>
              <a:defRPr/>
            </a:pPr>
            <a:fld id="{37925C92-4737-48FC-934E-4010136BBC7F}" type="slidenum">
              <a:rPr lang="en-US" smtClean="0"/>
              <a:pPr>
                <a:defRPr/>
              </a:pPr>
              <a:t>4</a:t>
            </a:fld>
            <a:endParaRPr lang="en-US"/>
          </a:p>
        </p:txBody>
      </p:sp>
      <p:pic>
        <p:nvPicPr>
          <p:cNvPr id="9" name="ShakeOut_LosAngeles.mov">
            <a:hlinkClick r:id="" action="ppaction://media"/>
          </p:cNvPr>
          <p:cNvPicPr>
            <a:picLocks noGrp="1" noRot="1" noChangeAspect="1"/>
          </p:cNvPicPr>
          <p:nvPr>
            <p:ph idx="1"/>
            <a:videoFile r:link="rId1"/>
          </p:nvPr>
        </p:nvPicPr>
        <p:blipFill>
          <a:blip r:embed="rId3" cstate="print"/>
          <a:stretch>
            <a:fillRect/>
          </a:stretch>
        </p:blipFill>
        <p:spPr>
          <a:xfrm>
            <a:off x="927463" y="1000397"/>
            <a:ext cx="7197634" cy="539822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07963" y="6158069"/>
            <a:ext cx="3719460" cy="306886"/>
          </a:xfrm>
          <a:prstGeom prst="rect">
            <a:avLst/>
          </a:prstGeom>
          <a:noFill/>
          <a:ln w="9525">
            <a:noFill/>
            <a:miter lim="800000"/>
            <a:headEnd/>
            <a:tailEnd/>
          </a:ln>
        </p:spPr>
      </p:pic>
      <p:pic>
        <p:nvPicPr>
          <p:cNvPr id="64514" name="Picture 2"/>
          <p:cNvPicPr>
            <a:picLocks noChangeAspect="1" noChangeArrowheads="1"/>
          </p:cNvPicPr>
          <p:nvPr/>
        </p:nvPicPr>
        <p:blipFill>
          <a:blip r:embed="rId4" cstate="print"/>
          <a:srcRect/>
          <a:stretch>
            <a:fillRect/>
          </a:stretch>
        </p:blipFill>
        <p:spPr bwMode="auto">
          <a:xfrm>
            <a:off x="3585245" y="2514600"/>
            <a:ext cx="5558755" cy="4343400"/>
          </a:xfrm>
          <a:prstGeom prst="rect">
            <a:avLst/>
          </a:prstGeom>
          <a:noFill/>
          <a:ln w="9525">
            <a:noFill/>
            <a:miter lim="800000"/>
            <a:headEnd/>
            <a:tailEnd/>
          </a:ln>
        </p:spPr>
      </p:pic>
      <p:sp>
        <p:nvSpPr>
          <p:cNvPr id="57353" name="TextBox 1"/>
          <p:cNvSpPr txBox="1">
            <a:spLocks noChangeArrowheads="1"/>
          </p:cNvSpPr>
          <p:nvPr/>
        </p:nvSpPr>
        <p:spPr bwMode="auto">
          <a:xfrm>
            <a:off x="6324600" y="-685800"/>
            <a:ext cx="858837"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Char char="•"/>
              <a:defRPr sz="2400" b="1">
                <a:solidFill>
                  <a:schemeClr val="tx1"/>
                </a:solidFill>
                <a:latin typeface="Arial" charset="0"/>
              </a:defRPr>
            </a:lvl1pPr>
            <a:lvl2pPr marL="742950" indent="-285750" eaLnBrk="0" hangingPunct="0">
              <a:spcBef>
                <a:spcPct val="20000"/>
              </a:spcBef>
              <a:buClr>
                <a:schemeClr val="tx1"/>
              </a:buClr>
              <a:buChar char="•"/>
              <a:defRPr sz="2200" b="1">
                <a:solidFill>
                  <a:schemeClr val="tx1"/>
                </a:solidFill>
                <a:latin typeface="Arial" charset="0"/>
              </a:defRPr>
            </a:lvl2pPr>
            <a:lvl3pPr marL="1143000" indent="-228600" eaLnBrk="0" hangingPunct="0">
              <a:spcBef>
                <a:spcPct val="20000"/>
              </a:spcBef>
              <a:buClr>
                <a:schemeClr val="tx1"/>
              </a:buClr>
              <a:buChar char="•"/>
              <a:defRPr sz="2000" b="1">
                <a:solidFill>
                  <a:schemeClr val="tx1"/>
                </a:solidFill>
                <a:latin typeface="Arial" charset="0"/>
              </a:defRPr>
            </a:lvl3pPr>
            <a:lvl4pPr marL="1600200" indent="-228600" eaLnBrk="0" hangingPunct="0">
              <a:spcBef>
                <a:spcPct val="20000"/>
              </a:spcBef>
              <a:buClr>
                <a:schemeClr val="tx1"/>
              </a:buClr>
              <a:buChar char="•"/>
              <a:defRPr b="1">
                <a:solidFill>
                  <a:schemeClr val="tx1"/>
                </a:solidFill>
                <a:latin typeface="Arial" charset="0"/>
              </a:defRPr>
            </a:lvl4pPr>
            <a:lvl5pPr marL="2057400" indent="-228600" eaLnBrk="0" hangingPunct="0">
              <a:spcBef>
                <a:spcPct val="20000"/>
              </a:spcBef>
              <a:buClr>
                <a:schemeClr val="tx1"/>
              </a:buClr>
              <a:buChar char="•"/>
              <a:defRPr b="1">
                <a:solidFill>
                  <a:schemeClr val="tx1"/>
                </a:solidFill>
                <a:latin typeface="Arial" charset="0"/>
              </a:defRPr>
            </a:lvl5pPr>
            <a:lvl6pPr marL="2514600" indent="-228600" eaLnBrk="0" fontAlgn="base" hangingPunct="0">
              <a:spcBef>
                <a:spcPct val="20000"/>
              </a:spcBef>
              <a:spcAft>
                <a:spcPct val="0"/>
              </a:spcAft>
              <a:buClr>
                <a:schemeClr val="tx1"/>
              </a:buClr>
              <a:buChar char="•"/>
              <a:defRPr b="1">
                <a:solidFill>
                  <a:schemeClr val="tx1"/>
                </a:solidFill>
                <a:latin typeface="Arial" charset="0"/>
              </a:defRPr>
            </a:lvl6pPr>
            <a:lvl7pPr marL="2971800" indent="-228600" eaLnBrk="0" fontAlgn="base" hangingPunct="0">
              <a:spcBef>
                <a:spcPct val="20000"/>
              </a:spcBef>
              <a:spcAft>
                <a:spcPct val="0"/>
              </a:spcAft>
              <a:buClr>
                <a:schemeClr val="tx1"/>
              </a:buClr>
              <a:buChar char="•"/>
              <a:defRPr b="1">
                <a:solidFill>
                  <a:schemeClr val="tx1"/>
                </a:solidFill>
                <a:latin typeface="Arial" charset="0"/>
              </a:defRPr>
            </a:lvl7pPr>
            <a:lvl8pPr marL="3429000" indent="-228600" eaLnBrk="0" fontAlgn="base" hangingPunct="0">
              <a:spcBef>
                <a:spcPct val="20000"/>
              </a:spcBef>
              <a:spcAft>
                <a:spcPct val="0"/>
              </a:spcAft>
              <a:buClr>
                <a:schemeClr val="tx1"/>
              </a:buClr>
              <a:buChar char="•"/>
              <a:defRPr b="1">
                <a:solidFill>
                  <a:schemeClr val="tx1"/>
                </a:solidFill>
                <a:latin typeface="Arial" charset="0"/>
              </a:defRPr>
            </a:lvl8pPr>
            <a:lvl9pPr marL="3886200" indent="-228600" eaLnBrk="0" fontAlgn="base" hangingPunct="0">
              <a:spcBef>
                <a:spcPct val="20000"/>
              </a:spcBef>
              <a:spcAft>
                <a:spcPct val="0"/>
              </a:spcAft>
              <a:buClr>
                <a:schemeClr val="tx1"/>
              </a:buClr>
              <a:buChar char="•"/>
              <a:defRPr b="1">
                <a:solidFill>
                  <a:schemeClr val="tx1"/>
                </a:solidFill>
                <a:latin typeface="Arial" charset="0"/>
              </a:defRPr>
            </a:lvl9pPr>
          </a:lstStyle>
          <a:p>
            <a:pPr eaLnBrk="1" fontAlgn="base" hangingPunct="1">
              <a:spcBef>
                <a:spcPct val="0"/>
              </a:spcBef>
              <a:spcAft>
                <a:spcPct val="0"/>
              </a:spcAft>
              <a:buClrTx/>
              <a:buFontTx/>
              <a:buNone/>
            </a:pPr>
            <a:r>
              <a:rPr lang="en-US" altLang="en-US" sz="800" dirty="0">
                <a:solidFill>
                  <a:srgbClr val="000000"/>
                </a:solidFill>
                <a:cs typeface="Arial" charset="0"/>
              </a:rPr>
              <a:t>Cajon Pass</a:t>
            </a:r>
          </a:p>
        </p:txBody>
      </p:sp>
      <p:sp>
        <p:nvSpPr>
          <p:cNvPr id="14" name="Content Placeholder 2"/>
          <p:cNvSpPr txBox="1">
            <a:spLocks/>
          </p:cNvSpPr>
          <p:nvPr/>
        </p:nvSpPr>
        <p:spPr bwMode="auto">
          <a:xfrm>
            <a:off x="28574" y="1888761"/>
            <a:ext cx="3593399" cy="4969239"/>
          </a:xfrm>
          <a:prstGeom prst="rect">
            <a:avLst/>
          </a:prstGeom>
          <a:noFill/>
          <a:ln w="3175">
            <a:noFill/>
            <a:miter lim="800000"/>
            <a:headEnd/>
            <a:tailEnd/>
          </a:ln>
        </p:spPr>
        <p:txBody>
          <a:bodyPr/>
          <a:lstStyle/>
          <a:p>
            <a:pPr fontAlgn="base">
              <a:defRPr/>
            </a:pPr>
            <a:r>
              <a:rPr lang="en-US" sz="1600" dirty="0" smtClean="0">
                <a:solidFill>
                  <a:srgbClr val="000000"/>
                </a:solidFill>
              </a:rPr>
              <a:t>.</a:t>
            </a:r>
            <a:r>
              <a:rPr lang="en-US" sz="1200" b="1" u="sng" dirty="0" smtClean="0">
                <a:solidFill>
                  <a:srgbClr val="000000"/>
                </a:solidFill>
              </a:rPr>
              <a:t>General </a:t>
            </a:r>
            <a:r>
              <a:rPr lang="en-US" sz="1200" b="1" u="sng" dirty="0">
                <a:solidFill>
                  <a:srgbClr val="000000"/>
                </a:solidFill>
              </a:rPr>
              <a:t>Impacts</a:t>
            </a:r>
          </a:p>
          <a:p>
            <a:pPr marL="115888" indent="-115888" fontAlgn="base">
              <a:buFont typeface="Arial" pitchFamily="34" charset="0"/>
              <a:buChar char="•"/>
              <a:defRPr/>
            </a:pPr>
            <a:r>
              <a:rPr lang="en-US" sz="1200" dirty="0">
                <a:solidFill>
                  <a:srgbClr val="000000"/>
                </a:solidFill>
              </a:rPr>
              <a:t>Displaces 542,000 people (10% toddlers/infants)</a:t>
            </a:r>
          </a:p>
          <a:p>
            <a:pPr marL="115888" indent="-115888" fontAlgn="base">
              <a:buFont typeface="Arial" pitchFamily="34" charset="0"/>
              <a:buChar char="•"/>
              <a:defRPr/>
            </a:pPr>
            <a:r>
              <a:rPr lang="en-US" sz="1200" dirty="0">
                <a:solidFill>
                  <a:srgbClr val="000000"/>
                </a:solidFill>
              </a:rPr>
              <a:t>Over 35,000 people requiring Urban Search and Rescue</a:t>
            </a:r>
          </a:p>
          <a:p>
            <a:pPr marL="115888" indent="-115888" fontAlgn="base">
              <a:buFont typeface="Arial" pitchFamily="34" charset="0"/>
              <a:buChar char="•"/>
              <a:defRPr/>
            </a:pPr>
            <a:r>
              <a:rPr lang="en-US" sz="1200" dirty="0">
                <a:solidFill>
                  <a:srgbClr val="000000"/>
                </a:solidFill>
              </a:rPr>
              <a:t>Requires </a:t>
            </a:r>
            <a:r>
              <a:rPr lang="en-US" sz="1200" dirty="0" smtClean="0">
                <a:solidFill>
                  <a:srgbClr val="000000"/>
                </a:solidFill>
              </a:rPr>
              <a:t>255,000 shelters</a:t>
            </a:r>
            <a:endParaRPr lang="en-US" sz="1200" dirty="0">
              <a:solidFill>
                <a:srgbClr val="000000"/>
              </a:solidFill>
            </a:endParaRPr>
          </a:p>
          <a:p>
            <a:pPr marL="115888" indent="-115888" fontAlgn="base">
              <a:buFont typeface="Arial" pitchFamily="34" charset="0"/>
              <a:buChar char="•"/>
              <a:defRPr/>
            </a:pPr>
            <a:r>
              <a:rPr lang="en-US" sz="1200" dirty="0" smtClean="0">
                <a:solidFill>
                  <a:srgbClr val="000000"/>
                </a:solidFill>
              </a:rPr>
              <a:t>1,800 dead, 53,000 injured.</a:t>
            </a:r>
            <a:endParaRPr lang="en-US" sz="1200" dirty="0">
              <a:solidFill>
                <a:srgbClr val="000000"/>
              </a:solidFill>
            </a:endParaRPr>
          </a:p>
          <a:p>
            <a:pPr marL="115888" indent="-115888" fontAlgn="base">
              <a:buFont typeface="Arial" pitchFamily="34" charset="0"/>
              <a:buChar char="•"/>
              <a:defRPr/>
            </a:pPr>
            <a:r>
              <a:rPr lang="en-US" sz="1200" dirty="0" smtClean="0">
                <a:solidFill>
                  <a:srgbClr val="000000"/>
                </a:solidFill>
              </a:rPr>
              <a:t>Surface ruptures at I-10 and I-15 fault crossings</a:t>
            </a:r>
          </a:p>
          <a:p>
            <a:pPr marL="115888" indent="-115888" fontAlgn="base">
              <a:buFont typeface="Arial" pitchFamily="34" charset="0"/>
              <a:buChar char="•"/>
              <a:defRPr/>
            </a:pPr>
            <a:r>
              <a:rPr lang="en-US" sz="1200" dirty="0" smtClean="0">
                <a:solidFill>
                  <a:srgbClr val="000000"/>
                </a:solidFill>
              </a:rPr>
              <a:t>Damage triggers evacuations at dams</a:t>
            </a:r>
            <a:endParaRPr lang="en-US" sz="1200" dirty="0">
              <a:solidFill>
                <a:srgbClr val="000000"/>
              </a:solidFill>
            </a:endParaRPr>
          </a:p>
          <a:p>
            <a:pPr marL="115888" indent="-115888" fontAlgn="base">
              <a:buFont typeface="Arial" pitchFamily="34" charset="0"/>
              <a:buChar char="•"/>
              <a:defRPr/>
            </a:pPr>
            <a:r>
              <a:rPr lang="en-US" sz="1200" dirty="0">
                <a:solidFill>
                  <a:srgbClr val="000000"/>
                </a:solidFill>
              </a:rPr>
              <a:t>300,000 </a:t>
            </a:r>
            <a:r>
              <a:rPr lang="en-US" sz="1200" dirty="0" smtClean="0">
                <a:solidFill>
                  <a:srgbClr val="000000"/>
                </a:solidFill>
              </a:rPr>
              <a:t>buildings (many high-rises</a:t>
            </a:r>
            <a:r>
              <a:rPr lang="en-US" sz="1200" dirty="0">
                <a:solidFill>
                  <a:srgbClr val="000000"/>
                </a:solidFill>
              </a:rPr>
              <a:t>) </a:t>
            </a:r>
            <a:r>
              <a:rPr lang="en-US" sz="1200" dirty="0" smtClean="0">
                <a:solidFill>
                  <a:srgbClr val="000000"/>
                </a:solidFill>
              </a:rPr>
              <a:t>significantly damaged</a:t>
            </a:r>
            <a:endParaRPr lang="en-US" sz="1200" dirty="0">
              <a:solidFill>
                <a:srgbClr val="000000"/>
              </a:solidFill>
            </a:endParaRPr>
          </a:p>
          <a:p>
            <a:pPr marL="115888" indent="-115888" fontAlgn="base">
              <a:buFont typeface="Arial" pitchFamily="34" charset="0"/>
              <a:buChar char="•"/>
              <a:defRPr/>
            </a:pPr>
            <a:r>
              <a:rPr lang="en-US" sz="1200" dirty="0">
                <a:solidFill>
                  <a:srgbClr val="000000"/>
                </a:solidFill>
              </a:rPr>
              <a:t>1,600 expected fires </a:t>
            </a:r>
            <a:endParaRPr lang="en-US" sz="1200" dirty="0" smtClean="0">
              <a:solidFill>
                <a:srgbClr val="000000"/>
              </a:solidFill>
            </a:endParaRPr>
          </a:p>
          <a:p>
            <a:pPr marL="115888" indent="-115888" fontAlgn="base">
              <a:buFont typeface="Arial" pitchFamily="34" charset="0"/>
              <a:buChar char="•"/>
              <a:defRPr/>
            </a:pPr>
            <a:r>
              <a:rPr lang="en-US" sz="1200" dirty="0" smtClean="0">
                <a:solidFill>
                  <a:srgbClr val="000000"/>
                </a:solidFill>
              </a:rPr>
              <a:t>3-30 inch natural gas lines will rupture</a:t>
            </a:r>
            <a:endParaRPr lang="en-US" sz="1200" dirty="0">
              <a:solidFill>
                <a:srgbClr val="000000"/>
              </a:solidFill>
            </a:endParaRPr>
          </a:p>
          <a:p>
            <a:pPr marL="115888" indent="-115888" fontAlgn="base">
              <a:buFont typeface="Arial" pitchFamily="34" charset="0"/>
              <a:buChar char="•"/>
              <a:defRPr/>
            </a:pPr>
            <a:r>
              <a:rPr lang="en-US" sz="1200" dirty="0">
                <a:solidFill>
                  <a:srgbClr val="000000"/>
                </a:solidFill>
              </a:rPr>
              <a:t>F</a:t>
            </a:r>
            <a:r>
              <a:rPr lang="en-US" sz="1200" dirty="0" smtClean="0">
                <a:solidFill>
                  <a:srgbClr val="000000"/>
                </a:solidFill>
              </a:rPr>
              <a:t>ood </a:t>
            </a:r>
            <a:r>
              <a:rPr lang="en-US" sz="1200" dirty="0">
                <a:solidFill>
                  <a:srgbClr val="000000"/>
                </a:solidFill>
              </a:rPr>
              <a:t>and water </a:t>
            </a:r>
            <a:r>
              <a:rPr lang="en-US" sz="1200" dirty="0" smtClean="0">
                <a:solidFill>
                  <a:srgbClr val="000000"/>
                </a:solidFill>
              </a:rPr>
              <a:t>for 2.5 </a:t>
            </a:r>
            <a:r>
              <a:rPr lang="en-US" sz="1200" dirty="0">
                <a:solidFill>
                  <a:srgbClr val="000000"/>
                </a:solidFill>
              </a:rPr>
              <a:t>million people sheltering in </a:t>
            </a:r>
            <a:r>
              <a:rPr lang="en-US" sz="1200" dirty="0" smtClean="0">
                <a:solidFill>
                  <a:srgbClr val="000000"/>
                </a:solidFill>
              </a:rPr>
              <a:t>place</a:t>
            </a:r>
          </a:p>
          <a:p>
            <a:pPr marL="115888" indent="-115888" fontAlgn="base">
              <a:buFont typeface="Arial" pitchFamily="34" charset="0"/>
              <a:buChar char="•"/>
              <a:defRPr/>
            </a:pPr>
            <a:r>
              <a:rPr lang="en-US" sz="1200" dirty="0" smtClean="0">
                <a:solidFill>
                  <a:srgbClr val="000000"/>
                </a:solidFill>
              </a:rPr>
              <a:t>Credible threat of collapse of pre-1994 steel frame high rises</a:t>
            </a:r>
          </a:p>
          <a:p>
            <a:pPr marL="115888" indent="-115888" fontAlgn="base">
              <a:buFont typeface="Arial" pitchFamily="34" charset="0"/>
              <a:buChar char="•"/>
              <a:defRPr/>
            </a:pPr>
            <a:r>
              <a:rPr lang="en-US" sz="1200" dirty="0" smtClean="0">
                <a:solidFill>
                  <a:srgbClr val="000000"/>
                </a:solidFill>
              </a:rPr>
              <a:t>81 Million tons of debris </a:t>
            </a:r>
          </a:p>
          <a:p>
            <a:pPr marL="115888" indent="-115888" fontAlgn="base">
              <a:buFont typeface="Arial" pitchFamily="34" charset="0"/>
              <a:buChar char="•"/>
              <a:defRPr/>
            </a:pPr>
            <a:r>
              <a:rPr lang="en-US" sz="1200" dirty="0" smtClean="0"/>
              <a:t>Landfills will be over capacity and other debris options are required</a:t>
            </a:r>
          </a:p>
          <a:p>
            <a:pPr marL="115888" indent="-115888" fontAlgn="base">
              <a:buFont typeface="Arial" pitchFamily="34" charset="0"/>
              <a:buChar char="•"/>
              <a:defRPr/>
            </a:pPr>
            <a:r>
              <a:rPr lang="en-US" sz="1200" dirty="0" smtClean="0"/>
              <a:t>Sewer pipelines and equipment at water/waste water treatment plants will be damaged</a:t>
            </a:r>
          </a:p>
          <a:p>
            <a:pPr marL="115888" indent="-115888" fontAlgn="base">
              <a:buFont typeface="Arial" pitchFamily="34" charset="0"/>
              <a:buChar char="•"/>
              <a:defRPr/>
            </a:pPr>
            <a:r>
              <a:rPr lang="en-US" sz="1200" dirty="0" smtClean="0"/>
              <a:t>30 dams within ~15 miles of fault could experience damage</a:t>
            </a:r>
          </a:p>
          <a:p>
            <a:pPr marL="115888" indent="-115888" fontAlgn="base">
              <a:buFont typeface="Arial" pitchFamily="34" charset="0"/>
              <a:buChar char="•"/>
              <a:defRPr/>
            </a:pPr>
            <a:r>
              <a:rPr lang="en-US" sz="1200" dirty="0" smtClean="0"/>
              <a:t>Aqueduct and levee  failures will flood neighborhoods and reduces water flow to City of Los Angeles</a:t>
            </a:r>
          </a:p>
          <a:p>
            <a:pPr marL="115888" indent="-115888" fontAlgn="base">
              <a:buFont typeface="Arial" pitchFamily="34" charset="0"/>
              <a:buChar char="•"/>
              <a:defRPr/>
            </a:pPr>
            <a:endParaRPr lang="en-US" sz="1200" dirty="0">
              <a:solidFill>
                <a:srgbClr val="000000"/>
              </a:solidFill>
            </a:endParaRPr>
          </a:p>
        </p:txBody>
      </p:sp>
      <p:sp>
        <p:nvSpPr>
          <p:cNvPr id="2" name="TextBox 1"/>
          <p:cNvSpPr txBox="1"/>
          <p:nvPr/>
        </p:nvSpPr>
        <p:spPr>
          <a:xfrm>
            <a:off x="8874374" y="6581775"/>
            <a:ext cx="269626" cy="276999"/>
          </a:xfrm>
          <a:prstGeom prst="rect">
            <a:avLst/>
          </a:prstGeom>
          <a:noFill/>
        </p:spPr>
        <p:txBody>
          <a:bodyPr wrap="none" rtlCol="0">
            <a:spAutoFit/>
          </a:bodyPr>
          <a:lstStyle/>
          <a:p>
            <a:r>
              <a:rPr lang="en-US" sz="1200" b="1" dirty="0"/>
              <a:t>2</a:t>
            </a:r>
          </a:p>
        </p:txBody>
      </p:sp>
      <p:pic>
        <p:nvPicPr>
          <p:cNvPr id="12" name="Picture 2"/>
          <p:cNvPicPr>
            <a:picLocks noChangeAspect="1" noChangeArrowheads="1"/>
          </p:cNvPicPr>
          <p:nvPr/>
        </p:nvPicPr>
        <p:blipFill>
          <a:blip r:embed="rId5" cstate="print"/>
          <a:srcRect/>
          <a:stretch>
            <a:fillRect/>
          </a:stretch>
        </p:blipFill>
        <p:spPr bwMode="auto">
          <a:xfrm>
            <a:off x="5715000" y="3886200"/>
            <a:ext cx="219075" cy="173038"/>
          </a:xfrm>
          <a:prstGeom prst="rect">
            <a:avLst/>
          </a:prstGeom>
          <a:noFill/>
          <a:ln w="9525">
            <a:noFill/>
            <a:miter lim="800000"/>
            <a:headEnd/>
            <a:tailEnd/>
          </a:ln>
          <a:effectLst/>
        </p:spPr>
      </p:pic>
      <p:pic>
        <p:nvPicPr>
          <p:cNvPr id="13" name="Picture 2"/>
          <p:cNvPicPr>
            <a:picLocks noChangeAspect="1" noChangeArrowheads="1"/>
          </p:cNvPicPr>
          <p:nvPr/>
        </p:nvPicPr>
        <p:blipFill>
          <a:blip r:embed="rId5" cstate="print"/>
          <a:srcRect/>
          <a:stretch>
            <a:fillRect/>
          </a:stretch>
        </p:blipFill>
        <p:spPr bwMode="auto">
          <a:xfrm>
            <a:off x="6400800" y="4495800"/>
            <a:ext cx="219075" cy="173038"/>
          </a:xfrm>
          <a:prstGeom prst="rect">
            <a:avLst/>
          </a:prstGeom>
          <a:noFill/>
          <a:ln w="9525">
            <a:noFill/>
            <a:miter lim="800000"/>
            <a:headEnd/>
            <a:tailEnd/>
          </a:ln>
          <a:effectLst/>
        </p:spPr>
      </p:pic>
      <p:pic>
        <p:nvPicPr>
          <p:cNvPr id="15" name="Picture 2"/>
          <p:cNvPicPr>
            <a:picLocks noChangeAspect="1" noChangeArrowheads="1"/>
          </p:cNvPicPr>
          <p:nvPr/>
        </p:nvPicPr>
        <p:blipFill>
          <a:blip r:embed="rId5" cstate="print"/>
          <a:srcRect/>
          <a:stretch>
            <a:fillRect/>
          </a:stretch>
        </p:blipFill>
        <p:spPr bwMode="auto">
          <a:xfrm>
            <a:off x="10084531" y="2805238"/>
            <a:ext cx="219075" cy="173038"/>
          </a:xfrm>
          <a:prstGeom prst="rect">
            <a:avLst/>
          </a:prstGeom>
          <a:noFill/>
          <a:ln w="9525">
            <a:noFill/>
            <a:miter lim="800000"/>
            <a:headEnd/>
            <a:tailEnd/>
          </a:ln>
          <a:effectLst/>
        </p:spPr>
      </p:pic>
      <p:pic>
        <p:nvPicPr>
          <p:cNvPr id="16" name="Picture 2"/>
          <p:cNvPicPr>
            <a:picLocks noChangeAspect="1" noChangeArrowheads="1"/>
          </p:cNvPicPr>
          <p:nvPr/>
        </p:nvPicPr>
        <p:blipFill>
          <a:blip r:embed="rId5" cstate="print"/>
          <a:srcRect/>
          <a:stretch>
            <a:fillRect/>
          </a:stretch>
        </p:blipFill>
        <p:spPr bwMode="auto">
          <a:xfrm>
            <a:off x="9448800" y="1752600"/>
            <a:ext cx="219075" cy="173038"/>
          </a:xfrm>
          <a:prstGeom prst="rect">
            <a:avLst/>
          </a:prstGeom>
          <a:noFill/>
          <a:ln w="9525">
            <a:noFill/>
            <a:miter lim="800000"/>
            <a:headEnd/>
            <a:tailEnd/>
          </a:ln>
          <a:effectLst/>
        </p:spPr>
      </p:pic>
      <p:sp>
        <p:nvSpPr>
          <p:cNvPr id="17" name="Diamond 16"/>
          <p:cNvSpPr/>
          <p:nvPr/>
        </p:nvSpPr>
        <p:spPr>
          <a:xfrm>
            <a:off x="6311245" y="4034672"/>
            <a:ext cx="65988" cy="64573"/>
          </a:xfrm>
          <a:prstGeom prst="diamond">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78424" y="4462272"/>
            <a:ext cx="114300" cy="114300"/>
          </a:xfrm>
          <a:prstGeom prst="ellipse">
            <a:avLst/>
          </a:prstGeom>
          <a:solidFill>
            <a:schemeClr val="tx2"/>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S</a:t>
            </a:r>
            <a:endParaRPr lang="en-US" sz="800" dirty="0">
              <a:solidFill>
                <a:schemeClr val="bg1"/>
              </a:solidFill>
            </a:endParaRPr>
          </a:p>
        </p:txBody>
      </p:sp>
      <p:sp>
        <p:nvSpPr>
          <p:cNvPr id="23" name="Oval 22"/>
          <p:cNvSpPr/>
          <p:nvPr/>
        </p:nvSpPr>
        <p:spPr>
          <a:xfrm>
            <a:off x="6411468" y="4372356"/>
            <a:ext cx="114300" cy="114300"/>
          </a:xfrm>
          <a:prstGeom prst="ellipse">
            <a:avLst/>
          </a:prstGeom>
          <a:solidFill>
            <a:schemeClr val="tx2"/>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S</a:t>
            </a:r>
            <a:endParaRPr lang="en-US" sz="800" dirty="0">
              <a:solidFill>
                <a:schemeClr val="bg1"/>
              </a:solidFill>
            </a:endParaRPr>
          </a:p>
        </p:txBody>
      </p:sp>
      <p:sp>
        <p:nvSpPr>
          <p:cNvPr id="24" name="Oval 23"/>
          <p:cNvSpPr/>
          <p:nvPr/>
        </p:nvSpPr>
        <p:spPr>
          <a:xfrm>
            <a:off x="6124956" y="4200144"/>
            <a:ext cx="114300" cy="114300"/>
          </a:xfrm>
          <a:prstGeom prst="ellipse">
            <a:avLst/>
          </a:prstGeom>
          <a:solidFill>
            <a:schemeClr val="tx2"/>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S</a:t>
            </a:r>
            <a:endParaRPr lang="en-US" sz="800" dirty="0">
              <a:solidFill>
                <a:schemeClr val="bg1"/>
              </a:solidFill>
            </a:endParaRPr>
          </a:p>
        </p:txBody>
      </p:sp>
      <p:sp>
        <p:nvSpPr>
          <p:cNvPr id="25" name="Oval 24"/>
          <p:cNvSpPr/>
          <p:nvPr/>
        </p:nvSpPr>
        <p:spPr>
          <a:xfrm>
            <a:off x="6387084" y="3241548"/>
            <a:ext cx="114300" cy="114300"/>
          </a:xfrm>
          <a:prstGeom prst="ellipse">
            <a:avLst/>
          </a:prstGeom>
          <a:solidFill>
            <a:schemeClr val="tx2"/>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S</a:t>
            </a:r>
            <a:endParaRPr lang="en-US" sz="800" dirty="0">
              <a:solidFill>
                <a:schemeClr val="bg1"/>
              </a:solidFill>
            </a:endParaRPr>
          </a:p>
        </p:txBody>
      </p:sp>
      <p:sp>
        <p:nvSpPr>
          <p:cNvPr id="26" name="Oval 25"/>
          <p:cNvSpPr/>
          <p:nvPr/>
        </p:nvSpPr>
        <p:spPr>
          <a:xfrm>
            <a:off x="7028688" y="4427220"/>
            <a:ext cx="114300" cy="114300"/>
          </a:xfrm>
          <a:prstGeom prst="ellipse">
            <a:avLst/>
          </a:prstGeom>
          <a:solidFill>
            <a:schemeClr val="tx2"/>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S</a:t>
            </a:r>
            <a:endParaRPr lang="en-US" sz="800" dirty="0">
              <a:solidFill>
                <a:schemeClr val="bg1"/>
              </a:solidFill>
            </a:endParaRPr>
          </a:p>
        </p:txBody>
      </p:sp>
      <p:sp>
        <p:nvSpPr>
          <p:cNvPr id="27" name="Oval 26"/>
          <p:cNvSpPr/>
          <p:nvPr/>
        </p:nvSpPr>
        <p:spPr>
          <a:xfrm>
            <a:off x="5628132" y="4549140"/>
            <a:ext cx="114300" cy="114300"/>
          </a:xfrm>
          <a:prstGeom prst="ellipse">
            <a:avLst/>
          </a:prstGeom>
          <a:solidFill>
            <a:schemeClr val="tx2"/>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S</a:t>
            </a:r>
            <a:endParaRPr lang="en-US" sz="800" dirty="0">
              <a:solidFill>
                <a:schemeClr val="bg1"/>
              </a:solidFill>
            </a:endParaRPr>
          </a:p>
        </p:txBody>
      </p:sp>
      <p:sp>
        <p:nvSpPr>
          <p:cNvPr id="28" name="Oval 27"/>
          <p:cNvSpPr/>
          <p:nvPr/>
        </p:nvSpPr>
        <p:spPr>
          <a:xfrm>
            <a:off x="5728716" y="3648456"/>
            <a:ext cx="114300" cy="114300"/>
          </a:xfrm>
          <a:prstGeom prst="ellipse">
            <a:avLst/>
          </a:prstGeom>
          <a:solidFill>
            <a:schemeClr val="tx2"/>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S</a:t>
            </a:r>
            <a:endParaRPr lang="en-US" sz="800" dirty="0">
              <a:solidFill>
                <a:schemeClr val="bg1"/>
              </a:solidFill>
            </a:endParaRPr>
          </a:p>
        </p:txBody>
      </p:sp>
      <p:sp>
        <p:nvSpPr>
          <p:cNvPr id="29" name="Oval 28"/>
          <p:cNvSpPr/>
          <p:nvPr/>
        </p:nvSpPr>
        <p:spPr>
          <a:xfrm>
            <a:off x="4892040" y="4165092"/>
            <a:ext cx="114300" cy="114300"/>
          </a:xfrm>
          <a:prstGeom prst="ellipse">
            <a:avLst/>
          </a:prstGeom>
          <a:solidFill>
            <a:schemeClr val="tx2"/>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S</a:t>
            </a:r>
            <a:endParaRPr lang="en-US" sz="800" dirty="0">
              <a:solidFill>
                <a:schemeClr val="bg1"/>
              </a:solidFill>
            </a:endParaRPr>
          </a:p>
        </p:txBody>
      </p:sp>
      <p:sp>
        <p:nvSpPr>
          <p:cNvPr id="30" name="Oval 29"/>
          <p:cNvSpPr/>
          <p:nvPr/>
        </p:nvSpPr>
        <p:spPr>
          <a:xfrm>
            <a:off x="6528816" y="5372100"/>
            <a:ext cx="114300" cy="114300"/>
          </a:xfrm>
          <a:prstGeom prst="ellipse">
            <a:avLst/>
          </a:prstGeom>
          <a:solidFill>
            <a:schemeClr val="tx2"/>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S</a:t>
            </a:r>
            <a:endParaRPr lang="en-US" sz="800" dirty="0">
              <a:solidFill>
                <a:schemeClr val="bg1"/>
              </a:solidFill>
            </a:endParaRPr>
          </a:p>
        </p:txBody>
      </p:sp>
      <p:cxnSp>
        <p:nvCxnSpPr>
          <p:cNvPr id="32" name="Straight Arrow Connector 31"/>
          <p:cNvCxnSpPr/>
          <p:nvPr/>
        </p:nvCxnSpPr>
        <p:spPr>
          <a:xfrm flipH="1">
            <a:off x="6470249" y="2864748"/>
            <a:ext cx="338488" cy="3761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794339" y="2708476"/>
            <a:ext cx="1425390" cy="400110"/>
          </a:xfrm>
          <a:prstGeom prst="rect">
            <a:avLst/>
          </a:prstGeom>
          <a:solidFill>
            <a:srgbClr val="FFD9FD"/>
          </a:solidFill>
          <a:ln>
            <a:solidFill>
              <a:schemeClr val="tx1"/>
            </a:solidFill>
          </a:ln>
        </p:spPr>
        <p:txBody>
          <a:bodyPr wrap="none" rtlCol="0">
            <a:spAutoFit/>
          </a:bodyPr>
          <a:lstStyle/>
          <a:p>
            <a:r>
              <a:rPr lang="en-US" sz="1000" dirty="0" smtClean="0"/>
              <a:t>Incoming Responders</a:t>
            </a:r>
          </a:p>
          <a:p>
            <a:r>
              <a:rPr lang="en-US" sz="1000" dirty="0" smtClean="0"/>
              <a:t>FEMA RSOI</a:t>
            </a:r>
            <a:endParaRPr lang="en-US" sz="1000" dirty="0"/>
          </a:p>
        </p:txBody>
      </p:sp>
      <p:cxnSp>
        <p:nvCxnSpPr>
          <p:cNvPr id="35" name="Straight Arrow Connector 34"/>
          <p:cNvCxnSpPr/>
          <p:nvPr/>
        </p:nvCxnSpPr>
        <p:spPr>
          <a:xfrm flipH="1">
            <a:off x="6368006" y="3808071"/>
            <a:ext cx="368460" cy="2218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738395" y="3695756"/>
            <a:ext cx="837089" cy="246221"/>
          </a:xfrm>
          <a:prstGeom prst="rect">
            <a:avLst/>
          </a:prstGeom>
          <a:solidFill>
            <a:srgbClr val="FFD9FD"/>
          </a:solidFill>
          <a:ln>
            <a:solidFill>
              <a:schemeClr val="tx1"/>
            </a:solidFill>
          </a:ln>
        </p:spPr>
        <p:txBody>
          <a:bodyPr wrap="none" rtlCol="0">
            <a:spAutoFit/>
          </a:bodyPr>
          <a:lstStyle/>
          <a:p>
            <a:r>
              <a:rPr lang="en-US" sz="1000" dirty="0" smtClean="0"/>
              <a:t>Cajon Pass</a:t>
            </a:r>
            <a:endParaRPr lang="en-US" sz="1000" dirty="0"/>
          </a:p>
        </p:txBody>
      </p:sp>
      <p:sp>
        <p:nvSpPr>
          <p:cNvPr id="31" name="Diamond 30"/>
          <p:cNvSpPr/>
          <p:nvPr/>
        </p:nvSpPr>
        <p:spPr>
          <a:xfrm>
            <a:off x="5161619" y="3352186"/>
            <a:ext cx="65988" cy="64573"/>
          </a:xfrm>
          <a:prstGeom prst="diamond">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stCxn id="36" idx="3"/>
            <a:endCxn id="31" idx="1"/>
          </p:cNvCxnSpPr>
          <p:nvPr/>
        </p:nvCxnSpPr>
        <p:spPr>
          <a:xfrm flipV="1">
            <a:off x="4831086" y="3384473"/>
            <a:ext cx="330533" cy="105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561187" y="3271945"/>
            <a:ext cx="1269899" cy="246221"/>
          </a:xfrm>
          <a:prstGeom prst="rect">
            <a:avLst/>
          </a:prstGeom>
          <a:solidFill>
            <a:srgbClr val="FFD9FD"/>
          </a:solidFill>
          <a:ln>
            <a:solidFill>
              <a:schemeClr val="tx1"/>
            </a:solidFill>
          </a:ln>
        </p:spPr>
        <p:txBody>
          <a:bodyPr wrap="none" rtlCol="0">
            <a:spAutoFit/>
          </a:bodyPr>
          <a:lstStyle/>
          <a:p>
            <a:r>
              <a:rPr lang="en-US" sz="1000" dirty="0" smtClean="0"/>
              <a:t>Water Conveyance</a:t>
            </a:r>
            <a:endParaRPr lang="en-US" sz="1000" dirty="0"/>
          </a:p>
        </p:txBody>
      </p:sp>
      <p:sp>
        <p:nvSpPr>
          <p:cNvPr id="38" name="Diamond 37"/>
          <p:cNvSpPr/>
          <p:nvPr/>
        </p:nvSpPr>
        <p:spPr>
          <a:xfrm>
            <a:off x="5837479" y="4574697"/>
            <a:ext cx="65988" cy="64573"/>
          </a:xfrm>
          <a:prstGeom prst="diamond">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flipV="1">
            <a:off x="5566962" y="4651513"/>
            <a:ext cx="247429" cy="3525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032177" y="4991413"/>
            <a:ext cx="1305165" cy="246221"/>
          </a:xfrm>
          <a:prstGeom prst="rect">
            <a:avLst/>
          </a:prstGeom>
          <a:solidFill>
            <a:srgbClr val="FFD9FD"/>
          </a:solidFill>
          <a:ln>
            <a:solidFill>
              <a:schemeClr val="tx1"/>
            </a:solidFill>
          </a:ln>
        </p:spPr>
        <p:txBody>
          <a:bodyPr wrap="none" rtlCol="0">
            <a:spAutoFit/>
          </a:bodyPr>
          <a:lstStyle/>
          <a:p>
            <a:r>
              <a:rPr lang="en-US" sz="1000" dirty="0" smtClean="0"/>
              <a:t>Port Reconstruction</a:t>
            </a:r>
            <a:endParaRPr lang="en-US" sz="1000" dirty="0"/>
          </a:p>
        </p:txBody>
      </p:sp>
      <p:sp>
        <p:nvSpPr>
          <p:cNvPr id="44" name="Diamond 43"/>
          <p:cNvSpPr/>
          <p:nvPr/>
        </p:nvSpPr>
        <p:spPr>
          <a:xfrm>
            <a:off x="9465263" y="3372063"/>
            <a:ext cx="65988" cy="64573"/>
          </a:xfrm>
          <a:prstGeom prst="diamond">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endCxn id="13" idx="3"/>
          </p:cNvCxnSpPr>
          <p:nvPr/>
        </p:nvCxnSpPr>
        <p:spPr>
          <a:xfrm flipH="1" flipV="1">
            <a:off x="6619875" y="4582319"/>
            <a:ext cx="626800" cy="2329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248604" y="4643544"/>
            <a:ext cx="1255472" cy="246221"/>
          </a:xfrm>
          <a:prstGeom prst="rect">
            <a:avLst/>
          </a:prstGeom>
          <a:solidFill>
            <a:srgbClr val="FFD9FD"/>
          </a:solidFill>
          <a:ln>
            <a:solidFill>
              <a:schemeClr val="tx1"/>
            </a:solidFill>
          </a:ln>
        </p:spPr>
        <p:txBody>
          <a:bodyPr wrap="none" rtlCol="0">
            <a:spAutoFit/>
          </a:bodyPr>
          <a:lstStyle/>
          <a:p>
            <a:r>
              <a:rPr lang="en-US" sz="1000" dirty="0" smtClean="0"/>
              <a:t>S/E EM Power ISB</a:t>
            </a:r>
            <a:endParaRPr lang="en-US" sz="1000" dirty="0"/>
          </a:p>
        </p:txBody>
      </p:sp>
      <p:cxnSp>
        <p:nvCxnSpPr>
          <p:cNvPr id="49" name="Straight Arrow Connector 48"/>
          <p:cNvCxnSpPr>
            <a:stCxn id="50" idx="2"/>
            <a:endCxn id="12" idx="0"/>
          </p:cNvCxnSpPr>
          <p:nvPr/>
        </p:nvCxnSpPr>
        <p:spPr>
          <a:xfrm flipH="1">
            <a:off x="5824538" y="2973191"/>
            <a:ext cx="18780" cy="9130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193140" y="2726970"/>
            <a:ext cx="1300356" cy="246221"/>
          </a:xfrm>
          <a:prstGeom prst="rect">
            <a:avLst/>
          </a:prstGeom>
          <a:solidFill>
            <a:srgbClr val="FFD9FD"/>
          </a:solidFill>
          <a:ln>
            <a:solidFill>
              <a:schemeClr val="tx1"/>
            </a:solidFill>
          </a:ln>
        </p:spPr>
        <p:txBody>
          <a:bodyPr wrap="none" rtlCol="0">
            <a:spAutoFit/>
          </a:bodyPr>
          <a:lstStyle/>
          <a:p>
            <a:r>
              <a:rPr lang="en-US" sz="1000" dirty="0" smtClean="0"/>
              <a:t>N/W EM Power ISB</a:t>
            </a:r>
            <a:endParaRPr lang="en-US" sz="1000" dirty="0"/>
          </a:p>
        </p:txBody>
      </p:sp>
      <p:sp>
        <p:nvSpPr>
          <p:cNvPr id="55" name="TextBox 54"/>
          <p:cNvSpPr txBox="1"/>
          <p:nvPr/>
        </p:nvSpPr>
        <p:spPr>
          <a:xfrm>
            <a:off x="552737" y="837222"/>
            <a:ext cx="7691853" cy="923330"/>
          </a:xfrm>
          <a:prstGeom prst="rect">
            <a:avLst/>
          </a:prstGeom>
          <a:noFill/>
        </p:spPr>
        <p:txBody>
          <a:bodyPr wrap="square" rtlCol="0">
            <a:spAutoFit/>
          </a:bodyPr>
          <a:lstStyle/>
          <a:p>
            <a:r>
              <a:rPr lang="en-US" b="1" dirty="0" smtClean="0">
                <a:solidFill>
                  <a:srgbClr val="000000"/>
                </a:solidFill>
              </a:rPr>
              <a:t>Magnitude 7.8 earthquake </a:t>
            </a:r>
            <a:r>
              <a:rPr lang="en-US" dirty="0" smtClean="0">
                <a:solidFill>
                  <a:srgbClr val="000000"/>
                </a:solidFill>
              </a:rPr>
              <a:t>on the southernmost segment of the San Andreas Fault impacting 8 counties in Southern California:  Imperial, Kern, Los Angeles, Orange, Riverside, San Bernardino, San Diego, and Ventura</a:t>
            </a:r>
            <a:endParaRPr lang="en-US" dirty="0"/>
          </a:p>
        </p:txBody>
      </p:sp>
      <p:sp>
        <p:nvSpPr>
          <p:cNvPr id="56" name="Title 1"/>
          <p:cNvSpPr txBox="1">
            <a:spLocks/>
          </p:cNvSpPr>
          <p:nvPr/>
        </p:nvSpPr>
        <p:spPr bwMode="auto">
          <a:xfrm>
            <a:off x="413657" y="73570"/>
            <a:ext cx="8229600" cy="4644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Situation</a:t>
            </a: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 xmlns:p14="http://schemas.microsoft.com/office/powerpoint/2010/main" val="2901874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73570"/>
            <a:ext cx="8229600" cy="464457"/>
          </a:xfrm>
        </p:spPr>
        <p:txBody>
          <a:bodyPr/>
          <a:lstStyle/>
          <a:p>
            <a:r>
              <a:rPr lang="en-US" sz="3200" dirty="0" smtClean="0"/>
              <a:t>Assumptions</a:t>
            </a:r>
            <a:endParaRPr lang="en-US" sz="3200" dirty="0"/>
          </a:p>
        </p:txBody>
      </p:sp>
      <p:sp>
        <p:nvSpPr>
          <p:cNvPr id="3" name="Content Placeholder 2"/>
          <p:cNvSpPr>
            <a:spLocks noGrp="1"/>
          </p:cNvSpPr>
          <p:nvPr>
            <p:ph idx="1"/>
          </p:nvPr>
        </p:nvSpPr>
        <p:spPr>
          <a:xfrm>
            <a:off x="184177" y="615950"/>
            <a:ext cx="8580411" cy="5395192"/>
          </a:xfrm>
        </p:spPr>
        <p:txBody>
          <a:bodyPr numCol="1"/>
          <a:lstStyle/>
          <a:p>
            <a:pPr>
              <a:spcBef>
                <a:spcPts val="600"/>
              </a:spcBef>
              <a:spcAft>
                <a:spcPts val="600"/>
              </a:spcAft>
            </a:pPr>
            <a:r>
              <a:rPr lang="en-US" sz="1400" dirty="0" smtClean="0"/>
              <a:t>The California Governor will request and President will grant an Emergency Declaration</a:t>
            </a:r>
          </a:p>
          <a:p>
            <a:pPr>
              <a:spcBef>
                <a:spcPts val="600"/>
              </a:spcBef>
              <a:spcAft>
                <a:spcPts val="600"/>
              </a:spcAft>
            </a:pPr>
            <a:r>
              <a:rPr lang="en-US" sz="1400" dirty="0" smtClean="0"/>
              <a:t>Southern California Earthquake will be a Level 1 Event due to National level impacts and severity of damage.</a:t>
            </a:r>
          </a:p>
          <a:p>
            <a:pPr>
              <a:spcBef>
                <a:spcPts val="600"/>
              </a:spcBef>
              <a:spcAft>
                <a:spcPts val="600"/>
              </a:spcAft>
            </a:pPr>
            <a:r>
              <a:rPr lang="en-US" sz="1400" dirty="0" smtClean="0"/>
              <a:t>NRCC (under Level 1 Response) will immediately execute the USACE Southern California Earthquake Bundled Mission Assignment ($129.3M)</a:t>
            </a:r>
          </a:p>
          <a:p>
            <a:pPr>
              <a:spcBef>
                <a:spcPts val="600"/>
              </a:spcBef>
              <a:spcAft>
                <a:spcPts val="600"/>
              </a:spcAft>
            </a:pPr>
            <a:r>
              <a:rPr lang="en-US" sz="1400" dirty="0" smtClean="0"/>
              <a:t>Los Angeles District will immediately execute their COOP</a:t>
            </a:r>
          </a:p>
          <a:p>
            <a:pPr>
              <a:spcBef>
                <a:spcPts val="600"/>
              </a:spcBef>
              <a:spcAft>
                <a:spcPts val="600"/>
              </a:spcAft>
            </a:pPr>
            <a:r>
              <a:rPr lang="en-US" sz="1400" dirty="0" smtClean="0"/>
              <a:t>Los Angeles District office at 915 Wilshire Blvd unusable, reconstitution of district at alternate location</a:t>
            </a:r>
          </a:p>
          <a:p>
            <a:pPr>
              <a:spcBef>
                <a:spcPts val="600"/>
              </a:spcBef>
              <a:spcAft>
                <a:spcPts val="600"/>
              </a:spcAft>
            </a:pPr>
            <a:r>
              <a:rPr lang="en-US" sz="1400" dirty="0" smtClean="0"/>
              <a:t>Sacramento District is task-assigned as lead supporting district, immediately executing response activities </a:t>
            </a:r>
          </a:p>
          <a:p>
            <a:pPr>
              <a:spcBef>
                <a:spcPts val="600"/>
              </a:spcBef>
              <a:spcAft>
                <a:spcPts val="600"/>
              </a:spcAft>
            </a:pPr>
            <a:r>
              <a:rPr lang="en-US" sz="1400" dirty="0" smtClean="0"/>
              <a:t>&lt;unknown&gt;% of Los Angeles District personnel are available to respond</a:t>
            </a:r>
          </a:p>
          <a:p>
            <a:pPr>
              <a:spcBef>
                <a:spcPts val="600"/>
              </a:spcBef>
              <a:spcAft>
                <a:spcPts val="600"/>
              </a:spcAft>
            </a:pPr>
            <a:r>
              <a:rPr lang="en-US" sz="1400" dirty="0" smtClean="0"/>
              <a:t>Victorville/Barstow is designated as primary staging area for incoming responders</a:t>
            </a:r>
          </a:p>
          <a:p>
            <a:pPr>
              <a:spcBef>
                <a:spcPts val="1200"/>
              </a:spcBef>
              <a:spcAft>
                <a:spcPts val="600"/>
              </a:spcAft>
            </a:pPr>
            <a:r>
              <a:rPr lang="en-US" sz="1400" dirty="0" smtClean="0"/>
              <a:t>FEMA has activated  10  US&amp;R Task Forces requiring the entire  USACE Structures Specialist Cadre (50 </a:t>
            </a:r>
            <a:r>
              <a:rPr lang="en-US" sz="1400" dirty="0" err="1" smtClean="0"/>
              <a:t>Pax</a:t>
            </a:r>
            <a:r>
              <a:rPr lang="en-US" sz="1400" dirty="0" smtClean="0"/>
              <a:t>) for sustained response</a:t>
            </a:r>
          </a:p>
          <a:p>
            <a:pPr>
              <a:spcBef>
                <a:spcPts val="1200"/>
              </a:spcBef>
              <a:spcAft>
                <a:spcPts val="600"/>
              </a:spcAft>
            </a:pPr>
            <a:r>
              <a:rPr lang="en-US" sz="1400" dirty="0" smtClean="0"/>
              <a:t>Responders must be self-sustaining for 72-96 hours</a:t>
            </a:r>
          </a:p>
          <a:p>
            <a:pPr>
              <a:spcAft>
                <a:spcPts val="600"/>
              </a:spcAft>
              <a:buFont typeface="Arial" pitchFamily="34" charset="0"/>
              <a:buChar char="•"/>
              <a:tabLst>
                <a:tab pos="285750" algn="l"/>
              </a:tabLst>
            </a:pPr>
            <a:r>
              <a:rPr lang="en-US" sz="1400" dirty="0" smtClean="0"/>
              <a:t>USACE Responding personnel/RSOI processing expectation in first 10 days</a:t>
            </a:r>
          </a:p>
          <a:p>
            <a:pPr lvl="1" indent="166688">
              <a:spcAft>
                <a:spcPts val="600"/>
              </a:spcAft>
              <a:buFont typeface="Arial" pitchFamily="34" charset="0"/>
              <a:buChar char="•"/>
              <a:tabLst>
                <a:tab pos="285750" algn="l"/>
              </a:tabLst>
            </a:pPr>
            <a:r>
              <a:rPr lang="en-US" sz="1400" dirty="0" smtClean="0"/>
              <a:t>0-72 hours:  314 responders (identified by launch bundle)</a:t>
            </a:r>
          </a:p>
          <a:p>
            <a:pPr lvl="1" indent="166688">
              <a:spcAft>
                <a:spcPts val="600"/>
              </a:spcAft>
              <a:buFont typeface="Arial" pitchFamily="34" charset="0"/>
              <a:buChar char="•"/>
              <a:tabLst>
                <a:tab pos="285750" algn="l"/>
              </a:tabLst>
            </a:pPr>
            <a:r>
              <a:rPr lang="en-US" sz="1400" dirty="0" smtClean="0"/>
              <a:t>4-7 days: :   721 responders (identified by launch bundle)</a:t>
            </a:r>
          </a:p>
          <a:p>
            <a:pPr lvl="1" indent="166688">
              <a:spcAft>
                <a:spcPts val="600"/>
              </a:spcAft>
              <a:buFont typeface="Arial" pitchFamily="34" charset="0"/>
              <a:buChar char="•"/>
              <a:tabLst>
                <a:tab pos="285750" algn="l"/>
              </a:tabLst>
            </a:pPr>
            <a:r>
              <a:rPr lang="en-US" sz="1400" dirty="0" smtClean="0"/>
              <a:t>7-10 days :  900+  responders (identified by launch bundle)</a:t>
            </a:r>
          </a:p>
          <a:p>
            <a:pPr>
              <a:spcBef>
                <a:spcPts val="600"/>
              </a:spcBef>
              <a:spcAft>
                <a:spcPts val="600"/>
              </a:spcAft>
            </a:pPr>
            <a:endParaRPr lang="en-US" sz="1200" dirty="0" smtClean="0"/>
          </a:p>
          <a:p>
            <a:pPr>
              <a:spcBef>
                <a:spcPts val="600"/>
              </a:spcBef>
              <a:spcAft>
                <a:spcPts val="600"/>
              </a:spcAft>
            </a:pPr>
            <a:endParaRPr lang="en-US" sz="1200" dirty="0" smtClean="0"/>
          </a:p>
          <a:p>
            <a:pPr>
              <a:spcBef>
                <a:spcPts val="600"/>
              </a:spcBef>
              <a:spcAft>
                <a:spcPts val="600"/>
              </a:spcAft>
              <a:buNone/>
            </a:pPr>
            <a:endParaRPr lang="en-US" sz="1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571"/>
            <a:ext cx="9144000" cy="504092"/>
          </a:xfrm>
        </p:spPr>
        <p:txBody>
          <a:bodyPr/>
          <a:lstStyle/>
          <a:p>
            <a:pPr algn="l"/>
            <a:r>
              <a:rPr lang="en-US" sz="2600" dirty="0" smtClean="0">
                <a:solidFill>
                  <a:schemeClr val="tx1"/>
                </a:solidFill>
              </a:rPr>
              <a:t>DAMAGE IMPACTS with USACE Roles</a:t>
            </a:r>
            <a:endParaRPr lang="en-US" sz="1050" dirty="0">
              <a:solidFill>
                <a:schemeClr val="tx1"/>
              </a:solidFill>
            </a:endParaRPr>
          </a:p>
        </p:txBody>
      </p:sp>
      <p:sp>
        <p:nvSpPr>
          <p:cNvPr id="3" name="Content Placeholder 2"/>
          <p:cNvSpPr>
            <a:spLocks noGrp="1"/>
          </p:cNvSpPr>
          <p:nvPr>
            <p:ph idx="1"/>
          </p:nvPr>
        </p:nvSpPr>
        <p:spPr>
          <a:xfrm>
            <a:off x="160639" y="755650"/>
            <a:ext cx="8914284" cy="5873750"/>
          </a:xfrm>
        </p:spPr>
        <p:txBody>
          <a:bodyPr numCol="2"/>
          <a:lstStyle/>
          <a:p>
            <a:pPr>
              <a:spcBef>
                <a:spcPts val="0"/>
              </a:spcBef>
              <a:spcAft>
                <a:spcPts val="600"/>
              </a:spcAft>
            </a:pPr>
            <a:r>
              <a:rPr lang="en-US" sz="1200" dirty="0" smtClean="0"/>
              <a:t>A magnitude 7.8 earthquake on the southernmost segment of the San Andreas Fault will impact 8 counties in Southern California: Imperial, Kern, Los Angeles, Orange, Riverside, San Bernardino, San Diego, and Ventura.</a:t>
            </a:r>
          </a:p>
          <a:p>
            <a:pPr>
              <a:spcBef>
                <a:spcPts val="0"/>
              </a:spcBef>
              <a:spcAft>
                <a:spcPts val="600"/>
              </a:spcAft>
            </a:pPr>
            <a:r>
              <a:rPr lang="en-US" sz="1200" dirty="0" smtClean="0"/>
              <a:t>542,000 people will be displaced (10% will be toddlers and infants)             </a:t>
            </a:r>
            <a:endParaRPr lang="en-US" sz="1100" dirty="0" smtClean="0"/>
          </a:p>
          <a:p>
            <a:pPr>
              <a:spcBef>
                <a:spcPts val="0"/>
              </a:spcBef>
              <a:spcAft>
                <a:spcPts val="600"/>
              </a:spcAft>
            </a:pPr>
            <a:r>
              <a:rPr lang="en-US" sz="1200" dirty="0" smtClean="0"/>
              <a:t>255,000 people will require shelters</a:t>
            </a:r>
          </a:p>
          <a:p>
            <a:pPr>
              <a:spcBef>
                <a:spcPts val="0"/>
              </a:spcBef>
              <a:spcAft>
                <a:spcPts val="600"/>
              </a:spcAft>
            </a:pPr>
            <a:r>
              <a:rPr lang="en-US" sz="1200" dirty="0" smtClean="0"/>
              <a:t>53,000 people will be injured and will require medical services</a:t>
            </a:r>
          </a:p>
          <a:p>
            <a:pPr>
              <a:spcBef>
                <a:spcPts val="0"/>
              </a:spcBef>
              <a:spcAft>
                <a:spcPts val="600"/>
              </a:spcAft>
            </a:pPr>
            <a:r>
              <a:rPr lang="en-US" sz="1200" dirty="0" smtClean="0"/>
              <a:t>1,800 people will be immediate mortalities and will require remains handling</a:t>
            </a:r>
          </a:p>
          <a:p>
            <a:pPr>
              <a:spcBef>
                <a:spcPts val="0"/>
              </a:spcBef>
              <a:spcAft>
                <a:spcPts val="600"/>
              </a:spcAft>
            </a:pPr>
            <a:r>
              <a:rPr lang="en-US" sz="1200" dirty="0" smtClean="0"/>
              <a:t>267,000 household pets will be displaced</a:t>
            </a:r>
          </a:p>
          <a:p>
            <a:pPr>
              <a:spcBef>
                <a:spcPts val="0"/>
              </a:spcBef>
              <a:spcAft>
                <a:spcPts val="600"/>
              </a:spcAft>
            </a:pPr>
            <a:r>
              <a:rPr lang="en-US" sz="1200" dirty="0" smtClean="0"/>
              <a:t>300,000 buildings (many high-rises) will be significantly damaged</a:t>
            </a:r>
          </a:p>
          <a:p>
            <a:pPr>
              <a:spcBef>
                <a:spcPts val="0"/>
              </a:spcBef>
              <a:spcAft>
                <a:spcPts val="600"/>
              </a:spcAft>
            </a:pPr>
            <a:r>
              <a:rPr lang="en-US" sz="1200" dirty="0" smtClean="0"/>
              <a:t>1,600 fires are expected</a:t>
            </a:r>
          </a:p>
          <a:p>
            <a:pPr>
              <a:spcBef>
                <a:spcPts val="0"/>
              </a:spcBef>
              <a:spcAft>
                <a:spcPts val="600"/>
              </a:spcAft>
            </a:pPr>
            <a:r>
              <a:rPr lang="en-US" sz="1200" dirty="0" smtClean="0"/>
              <a:t>2.5 million people will shelter in place and will require food and water</a:t>
            </a:r>
          </a:p>
          <a:p>
            <a:pPr>
              <a:spcBef>
                <a:spcPts val="0"/>
              </a:spcBef>
              <a:spcAft>
                <a:spcPts val="600"/>
              </a:spcAft>
            </a:pPr>
            <a:r>
              <a:rPr lang="en-US" sz="1200" dirty="0" smtClean="0"/>
              <a:t>One nuclear power site (San Clemente) will shut down</a:t>
            </a:r>
          </a:p>
          <a:p>
            <a:pPr>
              <a:spcBef>
                <a:spcPts val="0"/>
              </a:spcBef>
              <a:spcAft>
                <a:spcPts val="600"/>
              </a:spcAft>
            </a:pPr>
            <a:r>
              <a:rPr lang="en-US" sz="1200" dirty="0" smtClean="0"/>
              <a:t>Loss of communication, water, electricity, and fuel and supporting infrastructure</a:t>
            </a:r>
          </a:p>
          <a:p>
            <a:pPr>
              <a:spcBef>
                <a:spcPts val="0"/>
              </a:spcBef>
              <a:spcAft>
                <a:spcPts val="600"/>
              </a:spcAft>
            </a:pPr>
            <a:r>
              <a:rPr lang="en-US" sz="1200" dirty="0" smtClean="0"/>
              <a:t>Three 30-inch natural gas lines will rupture</a:t>
            </a:r>
          </a:p>
          <a:p>
            <a:pPr>
              <a:spcBef>
                <a:spcPts val="0"/>
              </a:spcBef>
              <a:spcAft>
                <a:spcPts val="1200"/>
              </a:spcAft>
            </a:pPr>
            <a:r>
              <a:rPr lang="en-US" sz="1200" dirty="0" smtClean="0"/>
              <a:t>Significant damage to communication, electrical, fuel and rail lines at Cajon Pass</a:t>
            </a:r>
          </a:p>
          <a:p>
            <a:pPr>
              <a:spcBef>
                <a:spcPts val="0"/>
              </a:spcBef>
              <a:spcAft>
                <a:spcPts val="1200"/>
              </a:spcAft>
            </a:pPr>
            <a:r>
              <a:rPr lang="en-US" sz="1200" dirty="0" smtClean="0"/>
              <a:t>Utilities will not be restored quickly and there will be long term recovery</a:t>
            </a:r>
          </a:p>
          <a:p>
            <a:pPr>
              <a:spcBef>
                <a:spcPts val="0"/>
              </a:spcBef>
              <a:spcAft>
                <a:spcPts val="1200"/>
              </a:spcAft>
            </a:pPr>
            <a:endParaRPr lang="en-US" sz="1200" dirty="0" smtClean="0"/>
          </a:p>
          <a:p>
            <a:pPr>
              <a:spcBef>
                <a:spcPts val="0"/>
              </a:spcBef>
              <a:spcAft>
                <a:spcPts val="1200"/>
              </a:spcAft>
            </a:pPr>
            <a:endParaRPr lang="en-US" sz="1200" dirty="0" smtClean="0"/>
          </a:p>
          <a:p>
            <a:pPr indent="-231775">
              <a:spcBef>
                <a:spcPts val="0"/>
              </a:spcBef>
              <a:spcAft>
                <a:spcPts val="1200"/>
              </a:spcAft>
            </a:pPr>
            <a:r>
              <a:rPr lang="en-US" sz="1200" dirty="0" smtClean="0"/>
              <a:t>Airport capability in the region is significantly impacted</a:t>
            </a:r>
          </a:p>
          <a:p>
            <a:pPr indent="-231775">
              <a:spcBef>
                <a:spcPts val="0"/>
              </a:spcBef>
              <a:spcAft>
                <a:spcPts val="1200"/>
              </a:spcAft>
            </a:pPr>
            <a:r>
              <a:rPr lang="en-US" sz="1200" dirty="0" smtClean="0"/>
              <a:t>Loss of Power,  damage to in/egress roads/rail and water debris will render Ports unusable</a:t>
            </a:r>
          </a:p>
          <a:p>
            <a:pPr indent="-231775">
              <a:spcBef>
                <a:spcPts val="0"/>
              </a:spcBef>
              <a:spcAft>
                <a:spcPts val="1200"/>
              </a:spcAft>
            </a:pPr>
            <a:r>
              <a:rPr lang="en-US" sz="1200" dirty="0" smtClean="0"/>
              <a:t>Restoration of Ports are of National Importance</a:t>
            </a:r>
          </a:p>
          <a:p>
            <a:pPr indent="-231775">
              <a:spcBef>
                <a:spcPts val="0"/>
              </a:spcBef>
              <a:spcAft>
                <a:spcPts val="1200"/>
              </a:spcAft>
            </a:pPr>
            <a:r>
              <a:rPr lang="en-US" sz="1200" dirty="0" smtClean="0"/>
              <a:t>Railroad lines at 21 locations along the San Andreas fault will be greatly affected</a:t>
            </a:r>
          </a:p>
          <a:p>
            <a:pPr indent="-231775">
              <a:spcBef>
                <a:spcPts val="0"/>
              </a:spcBef>
              <a:spcAft>
                <a:spcPts val="1200"/>
              </a:spcAft>
            </a:pPr>
            <a:r>
              <a:rPr lang="en-US" sz="1200" dirty="0" smtClean="0"/>
              <a:t>The road network throughout the region is severely impacted</a:t>
            </a:r>
          </a:p>
          <a:p>
            <a:pPr indent="-231775">
              <a:spcBef>
                <a:spcPts val="0"/>
              </a:spcBef>
              <a:spcAft>
                <a:spcPts val="1200"/>
              </a:spcAft>
            </a:pPr>
            <a:r>
              <a:rPr lang="en-US" sz="1200" dirty="0" smtClean="0"/>
              <a:t>81 million tons of debris will be generated and require removal.  Landfills will be over capacity and other debris options are required</a:t>
            </a:r>
          </a:p>
          <a:p>
            <a:pPr indent="-231775">
              <a:spcBef>
                <a:spcPts val="0"/>
              </a:spcBef>
              <a:spcAft>
                <a:spcPts val="600"/>
              </a:spcAft>
            </a:pPr>
            <a:r>
              <a:rPr lang="en-US" sz="1200" dirty="0" smtClean="0"/>
              <a:t>Sewer pipelines and equipment at water/waste water treatment plants will be damaged</a:t>
            </a:r>
          </a:p>
          <a:p>
            <a:pPr indent="-231775">
              <a:spcBef>
                <a:spcPts val="0"/>
              </a:spcBef>
              <a:spcAft>
                <a:spcPts val="1200"/>
              </a:spcAft>
            </a:pPr>
            <a:r>
              <a:rPr lang="en-US" sz="1200" dirty="0" smtClean="0"/>
              <a:t>30 dams within ~15 miles of fault could experience damage</a:t>
            </a:r>
          </a:p>
          <a:p>
            <a:pPr indent="-231775">
              <a:spcBef>
                <a:spcPts val="0"/>
              </a:spcBef>
              <a:spcAft>
                <a:spcPts val="1200"/>
              </a:spcAft>
            </a:pPr>
            <a:r>
              <a:rPr lang="en-US" sz="1200" dirty="0" smtClean="0"/>
              <a:t>Aqueduct and levee failures will flood neighborhoods and reduces water flow to City of Los Angeles</a:t>
            </a:r>
          </a:p>
          <a:p>
            <a:pPr indent="-231775">
              <a:spcBef>
                <a:spcPts val="0"/>
              </a:spcBef>
              <a:spcAft>
                <a:spcPts val="1200"/>
              </a:spcAft>
            </a:pPr>
            <a:r>
              <a:rPr lang="en-US" sz="1200" dirty="0" smtClean="0"/>
              <a:t>Loss of ability to transport power across the fault line (142 power lines cross fault)</a:t>
            </a:r>
          </a:p>
          <a:p>
            <a:pPr indent="-231775">
              <a:spcBef>
                <a:spcPts val="0"/>
              </a:spcBef>
              <a:spcAft>
                <a:spcPts val="1200"/>
              </a:spcAft>
            </a:pPr>
            <a:r>
              <a:rPr lang="en-US" sz="1200" dirty="0" smtClean="0"/>
              <a:t>Aftershocks will continue for months impacting or  undoing response efforts</a:t>
            </a:r>
          </a:p>
          <a:p>
            <a:pPr>
              <a:spcBef>
                <a:spcPts val="0"/>
              </a:spcBef>
              <a:spcAft>
                <a:spcPts val="1200"/>
              </a:spcAft>
            </a:pPr>
            <a:endParaRPr lang="en-US" sz="1200" dirty="0" smtClean="0"/>
          </a:p>
          <a:p>
            <a:pPr>
              <a:spcBef>
                <a:spcPts val="0"/>
              </a:spcBef>
              <a:spcAft>
                <a:spcPts val="600"/>
              </a:spcAft>
            </a:pPr>
            <a:endParaRPr lang="en-US" sz="1200" dirty="0" smtClean="0"/>
          </a:p>
          <a:p>
            <a:pPr>
              <a:spcBef>
                <a:spcPts val="0"/>
              </a:spcBef>
              <a:spcAft>
                <a:spcPts val="0"/>
              </a:spcAft>
            </a:pPr>
            <a:endParaRPr lang="en-US" sz="1200" dirty="0" smtClean="0"/>
          </a:p>
          <a:p>
            <a:pPr>
              <a:spcBef>
                <a:spcPts val="0"/>
              </a:spcBef>
              <a:spcAft>
                <a:spcPts val="0"/>
              </a:spcAft>
            </a:pPr>
            <a:endParaRPr lang="en-US" sz="1200" dirty="0" smtClean="0"/>
          </a:p>
        </p:txBody>
      </p:sp>
      <p:sp>
        <p:nvSpPr>
          <p:cNvPr id="4" name="Slide Number Placeholder 3"/>
          <p:cNvSpPr>
            <a:spLocks noGrp="1"/>
          </p:cNvSpPr>
          <p:nvPr>
            <p:ph type="sldNum" sz="quarter" idx="10"/>
          </p:nvPr>
        </p:nvSpPr>
        <p:spPr/>
        <p:txBody>
          <a:bodyPr/>
          <a:lstStyle/>
          <a:p>
            <a:pPr>
              <a:defRPr/>
            </a:pPr>
            <a:fld id="{CF0C4D9A-F665-4FFD-930D-2EBE5BB4A995}" type="slidenum">
              <a:rPr lang="en-US" smtClean="0"/>
              <a:pPr>
                <a:defRPr/>
              </a:pPr>
              <a:t>7</a:t>
            </a:fld>
            <a:endParaRPr lang="en-US" dirty="0"/>
          </a:p>
        </p:txBody>
      </p:sp>
      <p:sp>
        <p:nvSpPr>
          <p:cNvPr id="6" name="Diamond 5"/>
          <p:cNvSpPr/>
          <p:nvPr/>
        </p:nvSpPr>
        <p:spPr>
          <a:xfrm>
            <a:off x="2180491" y="5737608"/>
            <a:ext cx="179075" cy="170822"/>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srcRect/>
          <a:stretch>
            <a:fillRect/>
          </a:stretch>
        </p:blipFill>
        <p:spPr bwMode="auto">
          <a:xfrm>
            <a:off x="1323011" y="3644836"/>
            <a:ext cx="219075" cy="173038"/>
          </a:xfrm>
          <a:prstGeom prst="rect">
            <a:avLst/>
          </a:prstGeom>
          <a:noFill/>
          <a:ln w="9525">
            <a:noFill/>
            <a:miter lim="800000"/>
            <a:headEnd/>
            <a:tailEnd/>
          </a:ln>
          <a:effectLst/>
        </p:spPr>
      </p:pic>
      <p:sp>
        <p:nvSpPr>
          <p:cNvPr id="9" name="TextBox 8"/>
          <p:cNvSpPr txBox="1"/>
          <p:nvPr/>
        </p:nvSpPr>
        <p:spPr>
          <a:xfrm>
            <a:off x="6702250" y="92730"/>
            <a:ext cx="2291024" cy="661720"/>
          </a:xfrm>
          <a:prstGeom prst="rect">
            <a:avLst/>
          </a:prstGeom>
          <a:noFill/>
        </p:spPr>
        <p:txBody>
          <a:bodyPr wrap="square" rtlCol="0">
            <a:spAutoFit/>
          </a:bodyPr>
          <a:lstStyle/>
          <a:p>
            <a:r>
              <a:rPr lang="en-US" sz="900" dirty="0" smtClean="0"/>
              <a:t>USACE mission assignment (bundle)</a:t>
            </a:r>
          </a:p>
          <a:p>
            <a:r>
              <a:rPr lang="en-US" sz="900" dirty="0" smtClean="0"/>
              <a:t>USACE TF/coordination </a:t>
            </a:r>
          </a:p>
          <a:p>
            <a:r>
              <a:rPr lang="en-US" sz="900" dirty="0" smtClean="0"/>
              <a:t>USACE Authorities</a:t>
            </a:r>
          </a:p>
          <a:p>
            <a:endParaRPr lang="en-US" sz="1000" dirty="0"/>
          </a:p>
        </p:txBody>
      </p:sp>
      <p:pic>
        <p:nvPicPr>
          <p:cNvPr id="10" name="Picture 2"/>
          <p:cNvPicPr>
            <a:picLocks noChangeAspect="1" noChangeArrowheads="1"/>
          </p:cNvPicPr>
          <p:nvPr/>
        </p:nvPicPr>
        <p:blipFill>
          <a:blip r:embed="rId3" cstate="print"/>
          <a:srcRect/>
          <a:stretch>
            <a:fillRect/>
          </a:stretch>
        </p:blipFill>
        <p:spPr bwMode="auto">
          <a:xfrm>
            <a:off x="8764588" y="149684"/>
            <a:ext cx="219075" cy="173038"/>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srcRect/>
          <a:stretch>
            <a:fillRect/>
          </a:stretch>
        </p:blipFill>
        <p:spPr bwMode="auto">
          <a:xfrm>
            <a:off x="8545513" y="290361"/>
            <a:ext cx="219075" cy="173038"/>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a:stretch>
            <a:fillRect/>
          </a:stretch>
        </p:blipFill>
        <p:spPr bwMode="auto">
          <a:xfrm>
            <a:off x="8764588" y="292036"/>
            <a:ext cx="219075" cy="173038"/>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a:stretch>
            <a:fillRect/>
          </a:stretch>
        </p:blipFill>
        <p:spPr bwMode="auto">
          <a:xfrm>
            <a:off x="3060788" y="2070594"/>
            <a:ext cx="219075" cy="173038"/>
          </a:xfrm>
          <a:prstGeom prst="rect">
            <a:avLst/>
          </a:prstGeom>
          <a:noFill/>
          <a:ln w="9525">
            <a:noFill/>
            <a:miter lim="800000"/>
            <a:headEnd/>
            <a:tailEnd/>
          </a:ln>
          <a:effectLst/>
        </p:spPr>
      </p:pic>
      <p:pic>
        <p:nvPicPr>
          <p:cNvPr id="14" name="Picture 2"/>
          <p:cNvPicPr>
            <a:picLocks noChangeAspect="1" noChangeArrowheads="1"/>
          </p:cNvPicPr>
          <p:nvPr/>
        </p:nvPicPr>
        <p:blipFill>
          <a:blip r:embed="rId3" cstate="print"/>
          <a:srcRect/>
          <a:stretch>
            <a:fillRect/>
          </a:stretch>
        </p:blipFill>
        <p:spPr bwMode="auto">
          <a:xfrm>
            <a:off x="3279863" y="2072269"/>
            <a:ext cx="219075" cy="173038"/>
          </a:xfrm>
          <a:prstGeom prst="rect">
            <a:avLst/>
          </a:prstGeom>
          <a:noFill/>
          <a:ln w="9525">
            <a:noFill/>
            <a:miter lim="800000"/>
            <a:headEnd/>
            <a:tailEnd/>
          </a:ln>
          <a:effectLst/>
        </p:spPr>
      </p:pic>
      <p:pic>
        <p:nvPicPr>
          <p:cNvPr id="15" name="Picture 2"/>
          <p:cNvPicPr>
            <a:picLocks noChangeAspect="1" noChangeArrowheads="1"/>
          </p:cNvPicPr>
          <p:nvPr/>
        </p:nvPicPr>
        <p:blipFill>
          <a:blip r:embed="rId3" cstate="print"/>
          <a:srcRect/>
          <a:stretch>
            <a:fillRect/>
          </a:stretch>
        </p:blipFill>
        <p:spPr bwMode="auto">
          <a:xfrm>
            <a:off x="1129079" y="1786240"/>
            <a:ext cx="219075" cy="173038"/>
          </a:xfrm>
          <a:prstGeom prst="rect">
            <a:avLst/>
          </a:prstGeom>
          <a:noFill/>
          <a:ln w="9525">
            <a:noFill/>
            <a:miter lim="800000"/>
            <a:headEnd/>
            <a:tailEnd/>
          </a:ln>
          <a:effectLst/>
        </p:spPr>
      </p:pic>
      <p:pic>
        <p:nvPicPr>
          <p:cNvPr id="16" name="Picture 2"/>
          <p:cNvPicPr>
            <a:picLocks noChangeAspect="1" noChangeArrowheads="1"/>
          </p:cNvPicPr>
          <p:nvPr/>
        </p:nvPicPr>
        <p:blipFill>
          <a:blip r:embed="rId3" cstate="print"/>
          <a:srcRect/>
          <a:stretch>
            <a:fillRect/>
          </a:stretch>
        </p:blipFill>
        <p:spPr bwMode="auto">
          <a:xfrm>
            <a:off x="1348154" y="1787915"/>
            <a:ext cx="219075" cy="173038"/>
          </a:xfrm>
          <a:prstGeom prst="rect">
            <a:avLst/>
          </a:prstGeom>
          <a:noFill/>
          <a:ln w="9525">
            <a:noFill/>
            <a:miter lim="800000"/>
            <a:headEnd/>
            <a:tailEnd/>
          </a:ln>
          <a:effectLst/>
        </p:spPr>
      </p:pic>
      <p:pic>
        <p:nvPicPr>
          <p:cNvPr id="17" name="Picture 2"/>
          <p:cNvPicPr>
            <a:picLocks noChangeAspect="1" noChangeArrowheads="1"/>
          </p:cNvPicPr>
          <p:nvPr/>
        </p:nvPicPr>
        <p:blipFill>
          <a:blip r:embed="rId3" cstate="print"/>
          <a:srcRect/>
          <a:stretch>
            <a:fillRect/>
          </a:stretch>
        </p:blipFill>
        <p:spPr bwMode="auto">
          <a:xfrm>
            <a:off x="1340094" y="4348569"/>
            <a:ext cx="219075" cy="173038"/>
          </a:xfrm>
          <a:prstGeom prst="rect">
            <a:avLst/>
          </a:prstGeom>
          <a:noFill/>
          <a:ln w="9525">
            <a:noFill/>
            <a:miter lim="800000"/>
            <a:headEnd/>
            <a:tailEnd/>
          </a:ln>
          <a:effectLst/>
        </p:spPr>
      </p:pic>
      <p:pic>
        <p:nvPicPr>
          <p:cNvPr id="18" name="Picture 2"/>
          <p:cNvPicPr>
            <a:picLocks noChangeAspect="1" noChangeArrowheads="1"/>
          </p:cNvPicPr>
          <p:nvPr/>
        </p:nvPicPr>
        <p:blipFill>
          <a:blip r:embed="rId3" cstate="print"/>
          <a:srcRect/>
          <a:stretch>
            <a:fillRect/>
          </a:stretch>
        </p:blipFill>
        <p:spPr bwMode="auto">
          <a:xfrm>
            <a:off x="1559169" y="4350244"/>
            <a:ext cx="219075" cy="173038"/>
          </a:xfrm>
          <a:prstGeom prst="rect">
            <a:avLst/>
          </a:prstGeom>
          <a:noFill/>
          <a:ln w="9525">
            <a:noFill/>
            <a:miter lim="800000"/>
            <a:headEnd/>
            <a:tailEnd/>
          </a:ln>
          <a:effectLst/>
        </p:spPr>
      </p:pic>
      <p:pic>
        <p:nvPicPr>
          <p:cNvPr id="19" name="Picture 2"/>
          <p:cNvPicPr>
            <a:picLocks noChangeAspect="1" noChangeArrowheads="1"/>
          </p:cNvPicPr>
          <p:nvPr/>
        </p:nvPicPr>
        <p:blipFill>
          <a:blip r:embed="rId3" cstate="print"/>
          <a:srcRect/>
          <a:stretch>
            <a:fillRect/>
          </a:stretch>
        </p:blipFill>
        <p:spPr bwMode="auto">
          <a:xfrm>
            <a:off x="2264543" y="5031857"/>
            <a:ext cx="219075" cy="173038"/>
          </a:xfrm>
          <a:prstGeom prst="rect">
            <a:avLst/>
          </a:prstGeom>
          <a:noFill/>
          <a:ln w="9525">
            <a:noFill/>
            <a:miter lim="800000"/>
            <a:headEnd/>
            <a:tailEnd/>
          </a:ln>
          <a:effectLst/>
        </p:spPr>
      </p:pic>
      <p:pic>
        <p:nvPicPr>
          <p:cNvPr id="20" name="Picture 2"/>
          <p:cNvPicPr>
            <a:picLocks noChangeAspect="1" noChangeArrowheads="1"/>
          </p:cNvPicPr>
          <p:nvPr/>
        </p:nvPicPr>
        <p:blipFill>
          <a:blip r:embed="rId3" cstate="print"/>
          <a:srcRect/>
          <a:stretch>
            <a:fillRect/>
          </a:stretch>
        </p:blipFill>
        <p:spPr bwMode="auto">
          <a:xfrm>
            <a:off x="6764216" y="5194306"/>
            <a:ext cx="219075" cy="173038"/>
          </a:xfrm>
          <a:prstGeom prst="rect">
            <a:avLst/>
          </a:prstGeom>
          <a:noFill/>
          <a:ln w="9525">
            <a:noFill/>
            <a:miter lim="800000"/>
            <a:headEnd/>
            <a:tailEnd/>
          </a:ln>
          <a:effectLst/>
        </p:spPr>
      </p:pic>
      <p:pic>
        <p:nvPicPr>
          <p:cNvPr id="21" name="Picture 2"/>
          <p:cNvPicPr>
            <a:picLocks noChangeAspect="1" noChangeArrowheads="1"/>
          </p:cNvPicPr>
          <p:nvPr/>
        </p:nvPicPr>
        <p:blipFill>
          <a:blip r:embed="rId3" cstate="print"/>
          <a:srcRect/>
          <a:stretch>
            <a:fillRect/>
          </a:stretch>
        </p:blipFill>
        <p:spPr bwMode="auto">
          <a:xfrm>
            <a:off x="2435365" y="5745290"/>
            <a:ext cx="219075" cy="173038"/>
          </a:xfrm>
          <a:prstGeom prst="rect">
            <a:avLst/>
          </a:prstGeom>
          <a:noFill/>
          <a:ln w="9525">
            <a:noFill/>
            <a:miter lim="800000"/>
            <a:headEnd/>
            <a:tailEnd/>
          </a:ln>
          <a:effectLst/>
        </p:spPr>
      </p:pic>
      <p:pic>
        <p:nvPicPr>
          <p:cNvPr id="22" name="Picture 2"/>
          <p:cNvPicPr>
            <a:picLocks noChangeAspect="1" noChangeArrowheads="1"/>
          </p:cNvPicPr>
          <p:nvPr/>
        </p:nvPicPr>
        <p:blipFill>
          <a:blip r:embed="rId3" cstate="print"/>
          <a:srcRect/>
          <a:stretch>
            <a:fillRect/>
          </a:stretch>
        </p:blipFill>
        <p:spPr bwMode="auto">
          <a:xfrm>
            <a:off x="2654440" y="5746965"/>
            <a:ext cx="219075" cy="173038"/>
          </a:xfrm>
          <a:prstGeom prst="rect">
            <a:avLst/>
          </a:prstGeom>
          <a:noFill/>
          <a:ln w="9525">
            <a:noFill/>
            <a:miter lim="800000"/>
            <a:headEnd/>
            <a:tailEnd/>
          </a:ln>
          <a:effectLst/>
        </p:spPr>
      </p:pic>
      <p:pic>
        <p:nvPicPr>
          <p:cNvPr id="23" name="Picture 2"/>
          <p:cNvPicPr>
            <a:picLocks noChangeAspect="1" noChangeArrowheads="1"/>
          </p:cNvPicPr>
          <p:nvPr/>
        </p:nvPicPr>
        <p:blipFill>
          <a:blip r:embed="rId3" cstate="print"/>
          <a:srcRect/>
          <a:stretch>
            <a:fillRect/>
          </a:stretch>
        </p:blipFill>
        <p:spPr bwMode="auto">
          <a:xfrm>
            <a:off x="8162925" y="2188173"/>
            <a:ext cx="219075" cy="173038"/>
          </a:xfrm>
          <a:prstGeom prst="rect">
            <a:avLst/>
          </a:prstGeom>
          <a:noFill/>
          <a:ln w="9525">
            <a:noFill/>
            <a:miter lim="800000"/>
            <a:headEnd/>
            <a:tailEnd/>
          </a:ln>
          <a:effectLst/>
        </p:spPr>
      </p:pic>
      <p:pic>
        <p:nvPicPr>
          <p:cNvPr id="24" name="Picture 2"/>
          <p:cNvPicPr>
            <a:picLocks noChangeAspect="1" noChangeArrowheads="1"/>
          </p:cNvPicPr>
          <p:nvPr/>
        </p:nvPicPr>
        <p:blipFill>
          <a:blip r:embed="rId3" cstate="print"/>
          <a:srcRect/>
          <a:stretch>
            <a:fillRect/>
          </a:stretch>
        </p:blipFill>
        <p:spPr bwMode="auto">
          <a:xfrm>
            <a:off x="8382000" y="2189848"/>
            <a:ext cx="219075" cy="173038"/>
          </a:xfrm>
          <a:prstGeom prst="rect">
            <a:avLst/>
          </a:prstGeom>
          <a:noFill/>
          <a:ln w="9525">
            <a:noFill/>
            <a:miter lim="800000"/>
            <a:headEnd/>
            <a:tailEnd/>
          </a:ln>
          <a:effectLst/>
        </p:spPr>
      </p:pic>
      <p:pic>
        <p:nvPicPr>
          <p:cNvPr id="25" name="Picture 2"/>
          <p:cNvPicPr>
            <a:picLocks noChangeAspect="1" noChangeArrowheads="1"/>
          </p:cNvPicPr>
          <p:nvPr/>
        </p:nvPicPr>
        <p:blipFill>
          <a:blip r:embed="rId3" cstate="print"/>
          <a:srcRect/>
          <a:stretch>
            <a:fillRect/>
          </a:stretch>
        </p:blipFill>
        <p:spPr bwMode="auto">
          <a:xfrm>
            <a:off x="6356647" y="3393975"/>
            <a:ext cx="219075" cy="173038"/>
          </a:xfrm>
          <a:prstGeom prst="rect">
            <a:avLst/>
          </a:prstGeom>
          <a:noFill/>
          <a:ln w="9525">
            <a:noFill/>
            <a:miter lim="800000"/>
            <a:headEnd/>
            <a:tailEnd/>
          </a:ln>
          <a:effectLst/>
        </p:spPr>
      </p:pic>
      <p:pic>
        <p:nvPicPr>
          <p:cNvPr id="26" name="Picture 2"/>
          <p:cNvPicPr>
            <a:picLocks noChangeAspect="1" noChangeArrowheads="1"/>
          </p:cNvPicPr>
          <p:nvPr/>
        </p:nvPicPr>
        <p:blipFill>
          <a:blip r:embed="rId3" cstate="print"/>
          <a:srcRect/>
          <a:stretch>
            <a:fillRect/>
          </a:stretch>
        </p:blipFill>
        <p:spPr bwMode="auto">
          <a:xfrm>
            <a:off x="7218816" y="3938263"/>
            <a:ext cx="219075" cy="173038"/>
          </a:xfrm>
          <a:prstGeom prst="rect">
            <a:avLst/>
          </a:prstGeom>
          <a:noFill/>
          <a:ln w="9525">
            <a:noFill/>
            <a:miter lim="800000"/>
            <a:headEnd/>
            <a:tailEnd/>
          </a:ln>
          <a:effectLst/>
        </p:spPr>
      </p:pic>
      <p:pic>
        <p:nvPicPr>
          <p:cNvPr id="27" name="Picture 2"/>
          <p:cNvPicPr>
            <a:picLocks noChangeAspect="1" noChangeArrowheads="1"/>
          </p:cNvPicPr>
          <p:nvPr/>
        </p:nvPicPr>
        <p:blipFill>
          <a:blip r:embed="rId3" cstate="print"/>
          <a:srcRect/>
          <a:stretch>
            <a:fillRect/>
          </a:stretch>
        </p:blipFill>
        <p:spPr bwMode="auto">
          <a:xfrm>
            <a:off x="6547251" y="5206028"/>
            <a:ext cx="219075" cy="173038"/>
          </a:xfrm>
          <a:prstGeom prst="rect">
            <a:avLst/>
          </a:prstGeom>
          <a:noFill/>
          <a:ln w="9525">
            <a:noFill/>
            <a:miter lim="800000"/>
            <a:headEnd/>
            <a:tailEnd/>
          </a:ln>
          <a:effectLst/>
        </p:spPr>
      </p:pic>
      <p:pic>
        <p:nvPicPr>
          <p:cNvPr id="32" name="Picture 2"/>
          <p:cNvPicPr>
            <a:picLocks noChangeAspect="1" noChangeArrowheads="1"/>
          </p:cNvPicPr>
          <p:nvPr/>
        </p:nvPicPr>
        <p:blipFill>
          <a:blip r:embed="rId3" cstate="print"/>
          <a:srcRect/>
          <a:stretch>
            <a:fillRect/>
          </a:stretch>
        </p:blipFill>
        <p:spPr bwMode="auto">
          <a:xfrm>
            <a:off x="8545513" y="441237"/>
            <a:ext cx="219075" cy="173038"/>
          </a:xfrm>
          <a:prstGeom prst="rect">
            <a:avLst/>
          </a:prstGeom>
          <a:noFill/>
          <a:ln w="9525">
            <a:noFill/>
            <a:miter lim="800000"/>
            <a:headEnd/>
            <a:tailEnd/>
          </a:ln>
          <a:effectLst/>
        </p:spPr>
      </p:pic>
      <p:pic>
        <p:nvPicPr>
          <p:cNvPr id="33" name="Picture 2"/>
          <p:cNvPicPr>
            <a:picLocks noChangeAspect="1" noChangeArrowheads="1"/>
          </p:cNvPicPr>
          <p:nvPr/>
        </p:nvPicPr>
        <p:blipFill>
          <a:blip r:embed="rId3" cstate="print"/>
          <a:srcRect/>
          <a:stretch>
            <a:fillRect/>
          </a:stretch>
        </p:blipFill>
        <p:spPr bwMode="auto">
          <a:xfrm>
            <a:off x="8764588" y="442912"/>
            <a:ext cx="219075" cy="173038"/>
          </a:xfrm>
          <a:prstGeom prst="rect">
            <a:avLst/>
          </a:prstGeom>
          <a:noFill/>
          <a:ln w="9525">
            <a:noFill/>
            <a:miter lim="800000"/>
            <a:headEnd/>
            <a:tailEnd/>
          </a:ln>
          <a:effectLst/>
        </p:spPr>
      </p:pic>
      <p:pic>
        <p:nvPicPr>
          <p:cNvPr id="34" name="Picture 2"/>
          <p:cNvPicPr>
            <a:picLocks noChangeAspect="1" noChangeArrowheads="1"/>
          </p:cNvPicPr>
          <p:nvPr/>
        </p:nvPicPr>
        <p:blipFill>
          <a:blip r:embed="rId3" cstate="print"/>
          <a:srcRect/>
          <a:stretch>
            <a:fillRect/>
          </a:stretch>
        </p:blipFill>
        <p:spPr bwMode="auto">
          <a:xfrm>
            <a:off x="8303602" y="442912"/>
            <a:ext cx="219075" cy="173038"/>
          </a:xfrm>
          <a:prstGeom prst="rect">
            <a:avLst/>
          </a:prstGeom>
          <a:noFill/>
          <a:ln w="9525">
            <a:noFill/>
            <a:miter lim="800000"/>
            <a:headEnd/>
            <a:tailEnd/>
          </a:ln>
          <a:effectLst/>
        </p:spPr>
      </p:pic>
      <p:pic>
        <p:nvPicPr>
          <p:cNvPr id="35" name="Picture 2"/>
          <p:cNvPicPr>
            <a:picLocks noChangeAspect="1" noChangeArrowheads="1"/>
          </p:cNvPicPr>
          <p:nvPr/>
        </p:nvPicPr>
        <p:blipFill>
          <a:blip r:embed="rId3" cstate="print"/>
          <a:srcRect/>
          <a:stretch>
            <a:fillRect/>
          </a:stretch>
        </p:blipFill>
        <p:spPr bwMode="auto">
          <a:xfrm>
            <a:off x="8780725" y="4343546"/>
            <a:ext cx="219075" cy="173038"/>
          </a:xfrm>
          <a:prstGeom prst="rect">
            <a:avLst/>
          </a:prstGeom>
          <a:noFill/>
          <a:ln w="9525">
            <a:noFill/>
            <a:miter lim="800000"/>
            <a:headEnd/>
            <a:tailEnd/>
          </a:ln>
          <a:effectLst/>
        </p:spPr>
      </p:pic>
      <p:pic>
        <p:nvPicPr>
          <p:cNvPr id="36" name="Picture 2"/>
          <p:cNvPicPr>
            <a:picLocks noChangeAspect="1" noChangeArrowheads="1"/>
          </p:cNvPicPr>
          <p:nvPr/>
        </p:nvPicPr>
        <p:blipFill>
          <a:blip r:embed="rId3" cstate="print"/>
          <a:srcRect/>
          <a:stretch>
            <a:fillRect/>
          </a:stretch>
        </p:blipFill>
        <p:spPr bwMode="auto">
          <a:xfrm>
            <a:off x="8326438" y="4340196"/>
            <a:ext cx="219075" cy="173038"/>
          </a:xfrm>
          <a:prstGeom prst="rect">
            <a:avLst/>
          </a:prstGeom>
          <a:noFill/>
          <a:ln w="9525">
            <a:noFill/>
            <a:miter lim="800000"/>
            <a:headEnd/>
            <a:tailEnd/>
          </a:ln>
          <a:effectLst/>
        </p:spPr>
      </p:pic>
      <p:pic>
        <p:nvPicPr>
          <p:cNvPr id="37" name="Picture 2"/>
          <p:cNvPicPr>
            <a:picLocks noChangeAspect="1" noChangeArrowheads="1"/>
          </p:cNvPicPr>
          <p:nvPr/>
        </p:nvPicPr>
        <p:blipFill>
          <a:blip r:embed="rId3" cstate="print"/>
          <a:srcRect/>
          <a:stretch>
            <a:fillRect/>
          </a:stretch>
        </p:blipFill>
        <p:spPr bwMode="auto">
          <a:xfrm>
            <a:off x="8545513" y="4341871"/>
            <a:ext cx="219075" cy="173038"/>
          </a:xfrm>
          <a:prstGeom prst="rect">
            <a:avLst/>
          </a:prstGeom>
          <a:noFill/>
          <a:ln w="9525">
            <a:noFill/>
            <a:miter lim="800000"/>
            <a:headEnd/>
            <a:tailEnd/>
          </a:ln>
          <a:effectLst/>
        </p:spPr>
      </p:pic>
      <p:pic>
        <p:nvPicPr>
          <p:cNvPr id="38" name="Picture 2"/>
          <p:cNvPicPr>
            <a:picLocks noChangeAspect="1" noChangeArrowheads="1"/>
          </p:cNvPicPr>
          <p:nvPr/>
        </p:nvPicPr>
        <p:blipFill>
          <a:blip r:embed="rId3" cstate="print"/>
          <a:srcRect/>
          <a:stretch>
            <a:fillRect/>
          </a:stretch>
        </p:blipFill>
        <p:spPr bwMode="auto">
          <a:xfrm>
            <a:off x="8238794" y="4676816"/>
            <a:ext cx="219075" cy="173038"/>
          </a:xfrm>
          <a:prstGeom prst="rect">
            <a:avLst/>
          </a:prstGeom>
          <a:noFill/>
          <a:ln w="9525">
            <a:noFill/>
            <a:miter lim="800000"/>
            <a:headEnd/>
            <a:tailEnd/>
          </a:ln>
          <a:effectLst/>
        </p:spPr>
      </p:pic>
      <p:pic>
        <p:nvPicPr>
          <p:cNvPr id="39" name="Picture 2"/>
          <p:cNvPicPr>
            <a:picLocks noChangeAspect="1" noChangeArrowheads="1"/>
          </p:cNvPicPr>
          <p:nvPr/>
        </p:nvPicPr>
        <p:blipFill>
          <a:blip r:embed="rId3" cstate="print"/>
          <a:srcRect/>
          <a:stretch>
            <a:fillRect/>
          </a:stretch>
        </p:blipFill>
        <p:spPr bwMode="auto">
          <a:xfrm>
            <a:off x="7784507" y="4673466"/>
            <a:ext cx="219075" cy="173038"/>
          </a:xfrm>
          <a:prstGeom prst="rect">
            <a:avLst/>
          </a:prstGeom>
          <a:noFill/>
          <a:ln w="9525">
            <a:noFill/>
            <a:miter lim="800000"/>
            <a:headEnd/>
            <a:tailEnd/>
          </a:ln>
          <a:effectLst/>
        </p:spPr>
      </p:pic>
      <p:pic>
        <p:nvPicPr>
          <p:cNvPr id="40" name="Picture 2"/>
          <p:cNvPicPr>
            <a:picLocks noChangeAspect="1" noChangeArrowheads="1"/>
          </p:cNvPicPr>
          <p:nvPr/>
        </p:nvPicPr>
        <p:blipFill>
          <a:blip r:embed="rId3" cstate="print"/>
          <a:srcRect/>
          <a:stretch>
            <a:fillRect/>
          </a:stretch>
        </p:blipFill>
        <p:spPr bwMode="auto">
          <a:xfrm>
            <a:off x="8003582" y="4675141"/>
            <a:ext cx="219075" cy="173038"/>
          </a:xfrm>
          <a:prstGeom prst="rect">
            <a:avLst/>
          </a:prstGeom>
          <a:noFill/>
          <a:ln w="9525">
            <a:noFill/>
            <a:miter lim="800000"/>
            <a:headEnd/>
            <a:tailEnd/>
          </a:ln>
          <a:effectLst/>
        </p:spPr>
      </p:pic>
      <p:pic>
        <p:nvPicPr>
          <p:cNvPr id="42" name="Picture 2"/>
          <p:cNvPicPr>
            <a:picLocks noChangeAspect="1" noChangeArrowheads="1"/>
          </p:cNvPicPr>
          <p:nvPr/>
        </p:nvPicPr>
        <p:blipFill>
          <a:blip r:embed="rId3" cstate="print"/>
          <a:srcRect/>
          <a:stretch>
            <a:fillRect/>
          </a:stretch>
        </p:blipFill>
        <p:spPr bwMode="auto">
          <a:xfrm>
            <a:off x="7296753" y="1333575"/>
            <a:ext cx="219075" cy="173038"/>
          </a:xfrm>
          <a:prstGeom prst="rect">
            <a:avLst/>
          </a:prstGeom>
          <a:noFill/>
          <a:ln w="9525">
            <a:noFill/>
            <a:miter lim="800000"/>
            <a:headEnd/>
            <a:tailEnd/>
          </a:ln>
          <a:effectLst/>
        </p:spPr>
      </p:pic>
      <p:pic>
        <p:nvPicPr>
          <p:cNvPr id="43" name="Picture 2"/>
          <p:cNvPicPr>
            <a:picLocks noChangeAspect="1" noChangeArrowheads="1"/>
          </p:cNvPicPr>
          <p:nvPr/>
        </p:nvPicPr>
        <p:blipFill>
          <a:blip r:embed="rId3" cstate="print"/>
          <a:srcRect/>
          <a:stretch>
            <a:fillRect/>
          </a:stretch>
        </p:blipFill>
        <p:spPr bwMode="auto">
          <a:xfrm>
            <a:off x="7515828" y="1335250"/>
            <a:ext cx="219075" cy="173038"/>
          </a:xfrm>
          <a:prstGeom prst="rect">
            <a:avLst/>
          </a:prstGeom>
          <a:noFill/>
          <a:ln w="9525">
            <a:noFill/>
            <a:miter lim="800000"/>
            <a:headEnd/>
            <a:tailEnd/>
          </a:ln>
          <a:effectLst/>
        </p:spPr>
      </p:pic>
      <p:pic>
        <p:nvPicPr>
          <p:cNvPr id="44" name="Picture 2"/>
          <p:cNvPicPr>
            <a:picLocks noChangeAspect="1" noChangeArrowheads="1"/>
          </p:cNvPicPr>
          <p:nvPr/>
        </p:nvPicPr>
        <p:blipFill>
          <a:blip r:embed="rId3" cstate="print"/>
          <a:srcRect/>
          <a:stretch>
            <a:fillRect/>
          </a:stretch>
        </p:blipFill>
        <p:spPr bwMode="auto">
          <a:xfrm>
            <a:off x="7819081" y="4342125"/>
            <a:ext cx="219075" cy="173038"/>
          </a:xfrm>
          <a:prstGeom prst="rect">
            <a:avLst/>
          </a:prstGeom>
          <a:noFill/>
          <a:ln w="9525">
            <a:noFill/>
            <a:miter lim="800000"/>
            <a:headEnd/>
            <a:tailEnd/>
          </a:ln>
          <a:effectLst/>
        </p:spPr>
      </p:pic>
      <p:pic>
        <p:nvPicPr>
          <p:cNvPr id="45" name="Picture 2"/>
          <p:cNvPicPr>
            <a:picLocks noChangeAspect="1" noChangeArrowheads="1"/>
          </p:cNvPicPr>
          <p:nvPr/>
        </p:nvPicPr>
        <p:blipFill>
          <a:blip r:embed="rId3" cstate="print"/>
          <a:srcRect/>
          <a:stretch>
            <a:fillRect/>
          </a:stretch>
        </p:blipFill>
        <p:spPr bwMode="auto">
          <a:xfrm>
            <a:off x="8733481" y="4689365"/>
            <a:ext cx="219075" cy="173038"/>
          </a:xfrm>
          <a:prstGeom prst="rect">
            <a:avLst/>
          </a:prstGeom>
          <a:noFill/>
          <a:ln w="9525">
            <a:noFill/>
            <a:miter lim="800000"/>
            <a:headEnd/>
            <a:tailEnd/>
          </a:ln>
          <a:effectLst/>
        </p:spPr>
      </p:pic>
      <p:pic>
        <p:nvPicPr>
          <p:cNvPr id="46" name="Picture 2"/>
          <p:cNvPicPr>
            <a:picLocks noChangeAspect="1" noChangeArrowheads="1"/>
          </p:cNvPicPr>
          <p:nvPr/>
        </p:nvPicPr>
        <p:blipFill>
          <a:blip r:embed="rId3" cstate="print"/>
          <a:srcRect/>
          <a:stretch>
            <a:fillRect/>
          </a:stretch>
        </p:blipFill>
        <p:spPr bwMode="auto">
          <a:xfrm>
            <a:off x="1638200" y="6275097"/>
            <a:ext cx="219075" cy="173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138" y="1004888"/>
            <a:ext cx="4305783" cy="5853112"/>
          </a:xfrm>
        </p:spPr>
        <p:txBody>
          <a:bodyPr/>
          <a:lstStyle/>
          <a:p>
            <a:pPr>
              <a:spcAft>
                <a:spcPts val="600"/>
              </a:spcAft>
            </a:pPr>
            <a:r>
              <a:rPr lang="en-US" sz="1600" dirty="0" smtClean="0">
                <a:effectLst/>
              </a:rPr>
              <a:t>Conduct Search and Rescue Operations </a:t>
            </a:r>
          </a:p>
          <a:p>
            <a:pPr>
              <a:spcAft>
                <a:spcPts val="600"/>
              </a:spcAft>
            </a:pPr>
            <a:r>
              <a:rPr lang="en-US" sz="1400" b="0" dirty="0" smtClean="0">
                <a:effectLst/>
              </a:rPr>
              <a:t>Provide Safety, Security and Support to Emergency Response Operations </a:t>
            </a:r>
          </a:p>
          <a:p>
            <a:pPr>
              <a:spcAft>
                <a:spcPts val="600"/>
              </a:spcAft>
            </a:pPr>
            <a:r>
              <a:rPr lang="en-US" sz="1400" b="0" dirty="0" smtClean="0">
                <a:effectLst/>
              </a:rPr>
              <a:t>Reduce Hazards: Suppress Fire, Contain Hazardous Materials </a:t>
            </a:r>
          </a:p>
          <a:p>
            <a:pPr>
              <a:spcAft>
                <a:spcPts val="600"/>
              </a:spcAft>
            </a:pPr>
            <a:r>
              <a:rPr lang="en-US" sz="1400" b="0" dirty="0" smtClean="0">
                <a:effectLst/>
              </a:rPr>
              <a:t>Provide Emergency Health and Medical Services </a:t>
            </a:r>
          </a:p>
          <a:p>
            <a:pPr>
              <a:spcAft>
                <a:spcPts val="600"/>
              </a:spcAft>
            </a:pPr>
            <a:r>
              <a:rPr lang="en-US" sz="1600" dirty="0" smtClean="0">
                <a:effectLst/>
              </a:rPr>
              <a:t>Provide Mass Care support to include: care and shelter and support of evacuation operations and evacuees </a:t>
            </a:r>
          </a:p>
          <a:p>
            <a:pPr>
              <a:spcAft>
                <a:spcPts val="600"/>
              </a:spcAft>
            </a:pPr>
            <a:r>
              <a:rPr lang="en-US" sz="1400" b="0" dirty="0" smtClean="0">
                <a:effectLst/>
              </a:rPr>
              <a:t>Establish Lines of Supply for fuel/resources: Sea Ports, Airports, Railroads, and Roads </a:t>
            </a:r>
          </a:p>
          <a:p>
            <a:pPr>
              <a:spcAft>
                <a:spcPts val="600"/>
              </a:spcAft>
            </a:pPr>
            <a:r>
              <a:rPr lang="en-US" sz="1400" b="0" dirty="0" smtClean="0">
                <a:effectLst/>
              </a:rPr>
              <a:t>Conduct Mass Fatality Operations </a:t>
            </a:r>
          </a:p>
          <a:p>
            <a:pPr>
              <a:spcAft>
                <a:spcPts val="600"/>
              </a:spcAft>
            </a:pPr>
            <a:r>
              <a:rPr lang="en-US" sz="1600" dirty="0" smtClean="0">
                <a:effectLst/>
              </a:rPr>
              <a:t>Conduct Debris Clearance </a:t>
            </a:r>
          </a:p>
          <a:p>
            <a:pPr>
              <a:spcAft>
                <a:spcPts val="600"/>
              </a:spcAft>
            </a:pPr>
            <a:r>
              <a:rPr lang="en-US" sz="1600" dirty="0" smtClean="0">
                <a:effectLst/>
              </a:rPr>
              <a:t>Stabilize and augment critical </a:t>
            </a:r>
            <a:r>
              <a:rPr lang="en-US" sz="1600" dirty="0" smtClean="0"/>
              <a:t>u</a:t>
            </a:r>
            <a:r>
              <a:rPr lang="en-US" sz="1600" dirty="0" smtClean="0">
                <a:effectLst/>
              </a:rPr>
              <a:t>tilities </a:t>
            </a:r>
          </a:p>
          <a:p>
            <a:pPr>
              <a:spcAft>
                <a:spcPts val="600"/>
              </a:spcAft>
            </a:pPr>
            <a:r>
              <a:rPr lang="en-US" sz="1600" dirty="0" smtClean="0">
                <a:effectLst/>
              </a:rPr>
              <a:t>Conduct Safety Assessments </a:t>
            </a:r>
          </a:p>
          <a:p>
            <a:pPr>
              <a:spcAft>
                <a:spcPts val="600"/>
              </a:spcAft>
            </a:pPr>
            <a:r>
              <a:rPr lang="en-US" sz="1400" b="0" dirty="0" smtClean="0">
                <a:effectLst/>
              </a:rPr>
              <a:t>Gain and Maintain Situational Awareness</a:t>
            </a:r>
          </a:p>
          <a:p>
            <a:endParaRPr lang="en-US" sz="1600" dirty="0"/>
          </a:p>
        </p:txBody>
      </p:sp>
      <p:sp>
        <p:nvSpPr>
          <p:cNvPr id="4" name="Rectangle 2"/>
          <p:cNvSpPr>
            <a:spLocks noChangeArrowheads="1"/>
          </p:cNvSpPr>
          <p:nvPr/>
        </p:nvSpPr>
        <p:spPr bwMode="auto">
          <a:xfrm>
            <a:off x="0" y="0"/>
            <a:ext cx="9144000" cy="914400"/>
          </a:xfrm>
          <a:prstGeom prst="rect">
            <a:avLst/>
          </a:prstGeom>
          <a:noFill/>
          <a:ln w="9525">
            <a:noFill/>
            <a:miter lim="800000"/>
            <a:headEnd/>
            <a:tailEnd/>
          </a:ln>
          <a:effectLst/>
        </p:spPr>
        <p:txBody>
          <a:bodyPr numCol="2" anchor="ctr"/>
          <a:lstStyle/>
          <a:p>
            <a:pPr algn="ctr" eaLnBrk="0" hangingPunct="0">
              <a:defRPr/>
            </a:pPr>
            <a:r>
              <a:rPr lang="en-US" b="1" dirty="0" smtClean="0">
                <a:solidFill>
                  <a:schemeClr val="tx2"/>
                </a:solidFill>
                <a:effectLst>
                  <a:outerShdw blurRad="38100" dist="38100" dir="2700000" algn="tl">
                    <a:srgbClr val="C0C0C0"/>
                  </a:outerShdw>
                </a:effectLst>
              </a:rPr>
              <a:t>State of CA Coordinating Officer and Federal Coordinating Officers Incident Objectives</a:t>
            </a:r>
          </a:p>
          <a:p>
            <a:pPr algn="ctr" eaLnBrk="0" hangingPunct="0">
              <a:defRPr/>
            </a:pPr>
            <a:r>
              <a:rPr lang="en-US" b="1" dirty="0" smtClean="0">
                <a:solidFill>
                  <a:schemeClr val="tx2"/>
                </a:solidFill>
                <a:effectLst>
                  <a:outerShdw blurRad="38100" dist="38100" dir="2700000" algn="tl">
                    <a:srgbClr val="C0C0C0"/>
                  </a:outerShdw>
                </a:effectLst>
              </a:rPr>
              <a:t>Crosswalk</a:t>
            </a:r>
          </a:p>
          <a:p>
            <a:pPr algn="ctr" eaLnBrk="0" hangingPunct="0">
              <a:defRPr/>
            </a:pPr>
            <a:r>
              <a:rPr lang="en-US" b="1" dirty="0" smtClean="0">
                <a:solidFill>
                  <a:schemeClr val="tx2"/>
                </a:solidFill>
                <a:effectLst>
                  <a:outerShdw blurRad="38100" dist="38100" dir="2700000" algn="tl">
                    <a:srgbClr val="C0C0C0"/>
                  </a:outerShdw>
                </a:effectLst>
              </a:rPr>
              <a:t>with SPD Priorities</a:t>
            </a:r>
            <a:endParaRPr lang="en-US" b="1" dirty="0">
              <a:solidFill>
                <a:schemeClr val="tx2"/>
              </a:solidFill>
              <a:effectLst>
                <a:outerShdw blurRad="38100" dist="38100" dir="2700000" algn="tl">
                  <a:srgbClr val="C0C0C0"/>
                </a:outerShdw>
              </a:effectLst>
            </a:endParaRPr>
          </a:p>
        </p:txBody>
      </p:sp>
      <p:pic>
        <p:nvPicPr>
          <p:cNvPr id="5" name="Picture 2"/>
          <p:cNvPicPr>
            <a:picLocks noChangeAspect="1" noChangeArrowheads="1"/>
          </p:cNvPicPr>
          <p:nvPr/>
        </p:nvPicPr>
        <p:blipFill>
          <a:blip r:embed="rId2" cstate="print"/>
          <a:srcRect/>
          <a:stretch>
            <a:fillRect/>
          </a:stretch>
        </p:blipFill>
        <p:spPr bwMode="auto">
          <a:xfrm>
            <a:off x="119063" y="3113591"/>
            <a:ext cx="219075" cy="173038"/>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119063" y="4852686"/>
            <a:ext cx="219075" cy="173038"/>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119063" y="1017588"/>
            <a:ext cx="219075" cy="173038"/>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119063" y="5574175"/>
            <a:ext cx="219075" cy="173038"/>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a:stretch>
            <a:fillRect/>
          </a:stretch>
        </p:blipFill>
        <p:spPr bwMode="auto">
          <a:xfrm>
            <a:off x="119063" y="5214394"/>
            <a:ext cx="219075" cy="173038"/>
          </a:xfrm>
          <a:prstGeom prst="rect">
            <a:avLst/>
          </a:prstGeom>
          <a:noFill/>
          <a:ln w="9525">
            <a:noFill/>
            <a:miter lim="800000"/>
            <a:headEnd/>
            <a:tailEnd/>
          </a:ln>
          <a:effectLst/>
        </p:spPr>
      </p:pic>
      <p:sp>
        <p:nvSpPr>
          <p:cNvPr id="10" name="Content Placeholder 2"/>
          <p:cNvSpPr txBox="1">
            <a:spLocks/>
          </p:cNvSpPr>
          <p:nvPr/>
        </p:nvSpPr>
        <p:spPr bwMode="auto">
          <a:xfrm>
            <a:off x="5058135" y="983848"/>
            <a:ext cx="3651813" cy="5874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 typeface="Wingdings" pitchFamily="2" charset="2"/>
              <a:buChar char="§"/>
            </a:pPr>
            <a:r>
              <a:rPr lang="en-US" sz="1600" kern="0" dirty="0" smtClean="0"/>
              <a:t>Urban Search &amp; Rescue Structures Specialist (Life Saving)</a:t>
            </a:r>
          </a:p>
          <a:p>
            <a:pPr marL="342900" indent="-342900" eaLnBrk="0" hangingPunct="0">
              <a:spcBef>
                <a:spcPct val="20000"/>
              </a:spcBef>
              <a:buFont typeface="Wingdings" pitchFamily="2" charset="2"/>
              <a:buChar char="§"/>
            </a:pPr>
            <a:endParaRPr lang="en-US" sz="1600" kern="0" dirty="0" smtClean="0"/>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Accountability of SPD Personnel (Aftershocks)</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Establish</a:t>
            </a:r>
            <a:r>
              <a:rPr kumimoji="0" lang="en-US" sz="1600" b="0" i="0" u="none" strike="noStrike" kern="0" cap="none" spc="0" normalizeH="0" noProof="0" dirty="0" smtClean="0">
                <a:ln>
                  <a:noFill/>
                </a:ln>
                <a:solidFill>
                  <a:schemeClr val="tx1"/>
                </a:solidFill>
                <a:effectLst/>
                <a:uLnTx/>
                <a:uFillTx/>
                <a:latin typeface="+mn-lt"/>
                <a:ea typeface="+mn-ea"/>
                <a:cs typeface="+mn-cs"/>
              </a:rPr>
              <a:t> C2 &amp; Common Operating Picture for vertical communication</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Water and Bulk Water Acquisition &amp; Delivery </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Quickly establish EOC/RSOI</a:t>
            </a:r>
            <a:r>
              <a:rPr kumimoji="0" lang="en-US" sz="1600" b="0" i="0" u="none" strike="noStrike" kern="0" cap="none" spc="0" normalizeH="0" noProof="0" dirty="0" smtClean="0">
                <a:ln>
                  <a:noFill/>
                </a:ln>
                <a:solidFill>
                  <a:schemeClr val="tx1"/>
                </a:solidFill>
                <a:effectLst/>
                <a:uLnTx/>
                <a:uFillTx/>
                <a:latin typeface="+mn-lt"/>
                <a:ea typeface="+mn-ea"/>
                <a:cs typeface="+mn-cs"/>
              </a:rPr>
              <a:t> to manage incoming assets</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Debris Emergency Road Clearance</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Emergency Power to Critical Public Facilities</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lang="en-US" sz="1600" kern="0" dirty="0" smtClean="0">
                <a:latin typeface="+mn-lt"/>
                <a:cs typeface="+mn-cs"/>
              </a:rPr>
              <a:t>Infrastructure Assessment &amp; Water/Waste Water and Structural Technical Assistance</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lang="en-US" sz="1600" kern="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lang="en-US" sz="1600" kern="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cxnSp>
        <p:nvCxnSpPr>
          <p:cNvPr id="12" name="Straight Arrow Connector 11"/>
          <p:cNvCxnSpPr/>
          <p:nvPr/>
        </p:nvCxnSpPr>
        <p:spPr>
          <a:xfrm flipH="1">
            <a:off x="4641448" y="1157468"/>
            <a:ext cx="54401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97078" y="3289138"/>
            <a:ext cx="54401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310360" y="4849792"/>
            <a:ext cx="1898248" cy="6944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109014" y="5370653"/>
            <a:ext cx="1099594" cy="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518704" y="5717894"/>
            <a:ext cx="1655180" cy="16204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 Deployment</a:t>
            </a:r>
            <a:endParaRPr lang="en-US" dirty="0"/>
          </a:p>
        </p:txBody>
      </p:sp>
      <p:sp>
        <p:nvSpPr>
          <p:cNvPr id="3" name="Content Placeholder 2"/>
          <p:cNvSpPr>
            <a:spLocks noGrp="1"/>
          </p:cNvSpPr>
          <p:nvPr>
            <p:ph idx="1"/>
          </p:nvPr>
        </p:nvSpPr>
        <p:spPr>
          <a:xfrm>
            <a:off x="217488" y="1017588"/>
            <a:ext cx="3889817" cy="1650661"/>
          </a:xfrm>
        </p:spPr>
        <p:txBody>
          <a:bodyPr/>
          <a:lstStyle/>
          <a:p>
            <a:pPr algn="ctr">
              <a:buNone/>
            </a:pPr>
            <a:r>
              <a:rPr lang="en-US" sz="1400" b="1" dirty="0" smtClean="0"/>
              <a:t>0-24 Hrs</a:t>
            </a:r>
          </a:p>
          <a:p>
            <a:pPr marL="225425" indent="-225425">
              <a:tabLst>
                <a:tab pos="225425" algn="l"/>
              </a:tabLst>
            </a:pPr>
            <a:r>
              <a:rPr lang="en-US" sz="1400" dirty="0" smtClean="0"/>
              <a:t>SOC and RRCC Activates begins assessment of Situation and Coordinate Response Activities</a:t>
            </a:r>
          </a:p>
          <a:p>
            <a:pPr marL="225425" indent="-225425">
              <a:tabLst>
                <a:tab pos="225425" algn="l"/>
              </a:tabLst>
            </a:pPr>
            <a:r>
              <a:rPr lang="en-US" sz="1400" dirty="0" err="1" smtClean="0"/>
              <a:t>CalOES</a:t>
            </a:r>
            <a:r>
              <a:rPr lang="en-US" sz="1400" dirty="0" smtClean="0"/>
              <a:t> ROC and FEMA AFO Impacted by EQ</a:t>
            </a:r>
            <a:endParaRPr lang="en-US" sz="1400" dirty="0"/>
          </a:p>
        </p:txBody>
      </p:sp>
      <p:sp>
        <p:nvSpPr>
          <p:cNvPr id="4" name="Slide Number Placeholder 3"/>
          <p:cNvSpPr>
            <a:spLocks noGrp="1"/>
          </p:cNvSpPr>
          <p:nvPr>
            <p:ph type="sldNum" sz="quarter" idx="10"/>
          </p:nvPr>
        </p:nvSpPr>
        <p:spPr/>
        <p:txBody>
          <a:bodyPr/>
          <a:lstStyle/>
          <a:p>
            <a:pPr>
              <a:defRPr/>
            </a:pPr>
            <a:fld id="{0620C5E8-4C91-427B-8675-55D5A488DB7E}" type="slidenum">
              <a:rPr lang="en-US" smtClean="0"/>
              <a:pPr>
                <a:defRPr/>
              </a:pPr>
              <a:t>9</a:t>
            </a:fld>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3985265" y="1017588"/>
            <a:ext cx="5158736" cy="4993468"/>
          </a:xfrm>
          <a:prstGeom prst="rect">
            <a:avLst/>
          </a:prstGeom>
          <a:noFill/>
          <a:ln w="9525">
            <a:noFill/>
            <a:miter lim="800000"/>
            <a:headEnd/>
            <a:tailEnd/>
          </a:ln>
        </p:spPr>
      </p:pic>
      <p:sp>
        <p:nvSpPr>
          <p:cNvPr id="7" name="Rectangle 6"/>
          <p:cNvSpPr/>
          <p:nvPr/>
        </p:nvSpPr>
        <p:spPr>
          <a:xfrm>
            <a:off x="5246557" y="2076893"/>
            <a:ext cx="749508" cy="404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IMAT</a:t>
            </a:r>
            <a:endParaRPr lang="en-US" b="1" dirty="0">
              <a:solidFill>
                <a:schemeClr val="tx1"/>
              </a:solidFill>
            </a:endParaRPr>
          </a:p>
        </p:txBody>
      </p:sp>
      <p:sp>
        <p:nvSpPr>
          <p:cNvPr id="8" name="Rectangle 7"/>
          <p:cNvSpPr/>
          <p:nvPr/>
        </p:nvSpPr>
        <p:spPr>
          <a:xfrm rot="2708197">
            <a:off x="5353989" y="3623377"/>
            <a:ext cx="1466537" cy="404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IMAT Staff</a:t>
            </a:r>
            <a:endParaRPr lang="en-US" b="1" dirty="0">
              <a:solidFill>
                <a:schemeClr val="tx1"/>
              </a:solidFill>
            </a:endParaRPr>
          </a:p>
        </p:txBody>
      </p:sp>
      <p:sp>
        <p:nvSpPr>
          <p:cNvPr id="9" name="Rectangle 8"/>
          <p:cNvSpPr/>
          <p:nvPr/>
        </p:nvSpPr>
        <p:spPr>
          <a:xfrm>
            <a:off x="6041038" y="2323475"/>
            <a:ext cx="2083632" cy="4896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UCG </a:t>
            </a:r>
            <a:r>
              <a:rPr lang="en-US" sz="1400" dirty="0" smtClean="0">
                <a:solidFill>
                  <a:schemeClr val="tx1"/>
                </a:solidFill>
              </a:rPr>
              <a:t>forms at </a:t>
            </a:r>
            <a:r>
              <a:rPr lang="en-US" b="1" dirty="0" smtClean="0">
                <a:solidFill>
                  <a:schemeClr val="tx1"/>
                </a:solidFill>
              </a:rPr>
              <a:t>SOC</a:t>
            </a:r>
            <a:endParaRPr lang="en-US" b="1" dirty="0">
              <a:solidFill>
                <a:schemeClr val="tx1"/>
              </a:solidFill>
            </a:endParaRPr>
          </a:p>
        </p:txBody>
      </p:sp>
      <p:sp>
        <p:nvSpPr>
          <p:cNvPr id="12" name="Content Placeholder 2"/>
          <p:cNvSpPr txBox="1">
            <a:spLocks/>
          </p:cNvSpPr>
          <p:nvPr/>
        </p:nvSpPr>
        <p:spPr bwMode="auto">
          <a:xfrm>
            <a:off x="217487" y="4676930"/>
            <a:ext cx="4294551" cy="2700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1400" b="1" i="0" u="none" strike="noStrike" kern="0" cap="none" spc="0" normalizeH="0" baseline="0" noProof="0" dirty="0" smtClean="0">
                <a:ln>
                  <a:noFill/>
                </a:ln>
                <a:solidFill>
                  <a:schemeClr val="tx1"/>
                </a:solidFill>
                <a:effectLst/>
                <a:uLnTx/>
                <a:uFillTx/>
                <a:latin typeface="+mn-lt"/>
                <a:ea typeface="+mn-ea"/>
                <a:cs typeface="+mn-cs"/>
              </a:rPr>
              <a:t>72hrs</a:t>
            </a:r>
            <a:r>
              <a:rPr kumimoji="0" lang="en-US" sz="1400" b="1" i="0" u="none" strike="noStrike" kern="0" cap="none" spc="0" normalizeH="0" noProof="0" dirty="0" smtClean="0">
                <a:ln>
                  <a:noFill/>
                </a:ln>
                <a:solidFill>
                  <a:schemeClr val="tx1"/>
                </a:solidFill>
                <a:effectLst/>
                <a:uLnTx/>
                <a:uFillTx/>
                <a:latin typeface="+mn-lt"/>
                <a:ea typeface="+mn-ea"/>
                <a:cs typeface="+mn-cs"/>
              </a:rPr>
              <a:t> – 5 days</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a:p>
            <a:pPr marL="225425" marR="0" lvl="0" indent="-225425" algn="l" defTabSz="914400" rtl="0" eaLnBrk="0" fontAlgn="base" latinLnBrk="0" hangingPunct="0">
              <a:lnSpc>
                <a:spcPct val="100000"/>
              </a:lnSpc>
              <a:spcBef>
                <a:spcPct val="20000"/>
              </a:spcBef>
              <a:spcAft>
                <a:spcPct val="0"/>
              </a:spcAft>
              <a:buClrTx/>
              <a:buSzTx/>
              <a:buFont typeface="Wingdings" pitchFamily="2" charset="2"/>
              <a:buChar char="§"/>
              <a:tabLst>
                <a:tab pos="225425" algn="l"/>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SOC and RRCC Maintain Level II Activation</a:t>
            </a:r>
          </a:p>
          <a:p>
            <a:pPr marL="509588" lvl="1" indent="-284163" eaLnBrk="0" hangingPunct="0">
              <a:spcBef>
                <a:spcPct val="20000"/>
              </a:spcBef>
              <a:buFont typeface="Wingdings" pitchFamily="2" charset="2"/>
              <a:buChar char="§"/>
            </a:pPr>
            <a:r>
              <a:rPr lang="en-US" sz="1400" kern="0" dirty="0" smtClean="0">
                <a:latin typeface="+mn-lt"/>
                <a:cs typeface="+mn-cs"/>
              </a:rPr>
              <a:t>Maintain Situational Awareness</a:t>
            </a:r>
          </a:p>
          <a:p>
            <a:pPr marL="509588" lvl="1" indent="-284163" eaLnBrk="0" hangingPunct="0">
              <a:spcBef>
                <a:spcPct val="20000"/>
              </a:spcBef>
              <a:buFont typeface="Wingdings" pitchFamily="2" charset="2"/>
              <a:buChar char="§"/>
            </a:pPr>
            <a:r>
              <a:rPr lang="en-US" sz="1400" kern="0" dirty="0" smtClean="0">
                <a:latin typeface="+mn-lt"/>
                <a:cs typeface="+mn-cs"/>
              </a:rPr>
              <a:t>Maintain Operational Awareness</a:t>
            </a:r>
          </a:p>
          <a:p>
            <a:pPr marL="225425" indent="-225425" eaLnBrk="0" hangingPunct="0">
              <a:spcBef>
                <a:spcPct val="20000"/>
              </a:spcBef>
              <a:buFont typeface="Wingdings" pitchFamily="2" charset="2"/>
              <a:buChar char="§"/>
            </a:pPr>
            <a:r>
              <a:rPr kumimoji="0" lang="en-US" sz="1400" b="0" i="0" u="none" strike="noStrike" kern="0" cap="none" spc="0" normalizeH="0" baseline="0" noProof="0" dirty="0" smtClean="0">
                <a:ln>
                  <a:noFill/>
                </a:ln>
                <a:solidFill>
                  <a:schemeClr val="tx1"/>
                </a:solidFill>
                <a:effectLst/>
                <a:uLnTx/>
                <a:uFillTx/>
                <a:latin typeface="+mn-lt"/>
                <a:cs typeface="+mn-cs"/>
              </a:rPr>
              <a:t>State/IMAT</a:t>
            </a:r>
            <a:r>
              <a:rPr kumimoji="0" lang="en-US" sz="1400" b="0" i="0" u="none" strike="noStrike" kern="0" cap="none" spc="0" normalizeH="0" noProof="0" dirty="0" smtClean="0">
                <a:ln>
                  <a:noFill/>
                </a:ln>
                <a:solidFill>
                  <a:schemeClr val="tx1"/>
                </a:solidFill>
                <a:effectLst/>
                <a:uLnTx/>
                <a:uFillTx/>
                <a:latin typeface="+mn-lt"/>
                <a:cs typeface="+mn-cs"/>
              </a:rPr>
              <a:t> w/ OFA</a:t>
            </a:r>
            <a:endParaRPr lang="en-US" sz="1400" kern="0" dirty="0" smtClean="0">
              <a:latin typeface="+mn-lt"/>
              <a:cs typeface="+mn-cs"/>
            </a:endParaRPr>
          </a:p>
          <a:p>
            <a:pPr marL="509588" lvl="1" indent="-284163" eaLnBrk="0" hangingPunct="0">
              <a:spcBef>
                <a:spcPct val="20000"/>
              </a:spcBef>
              <a:buFont typeface="Wingdings" pitchFamily="2" charset="2"/>
              <a:buChar char="§"/>
            </a:pPr>
            <a:r>
              <a:rPr kumimoji="0" lang="en-US" sz="1400" b="0" i="0" u="none" strike="noStrike" kern="0" cap="none" spc="0" normalizeH="0" baseline="0" noProof="0" dirty="0" smtClean="0">
                <a:ln>
                  <a:noFill/>
                </a:ln>
                <a:solidFill>
                  <a:schemeClr val="tx1"/>
                </a:solidFill>
                <a:effectLst/>
                <a:uLnTx/>
                <a:uFillTx/>
                <a:latin typeface="+mn-lt"/>
                <a:cs typeface="+mn-cs"/>
              </a:rPr>
              <a:t>Deploy to Operational</a:t>
            </a:r>
            <a:r>
              <a:rPr kumimoji="0" lang="en-US" sz="1400" b="0" i="0" u="none" strike="noStrike" kern="0" cap="none" spc="0" normalizeH="0" noProof="0" dirty="0" smtClean="0">
                <a:ln>
                  <a:noFill/>
                </a:ln>
                <a:solidFill>
                  <a:schemeClr val="tx1"/>
                </a:solidFill>
                <a:effectLst/>
                <a:uLnTx/>
                <a:uFillTx/>
                <a:latin typeface="+mn-lt"/>
                <a:cs typeface="+mn-cs"/>
              </a:rPr>
              <a:t> Areas (AO) </a:t>
            </a:r>
            <a:r>
              <a:rPr kumimoji="0" lang="en-US" sz="1400" b="0" i="0" u="none" strike="noStrike" kern="0" cap="none" spc="0" normalizeH="0" baseline="0" noProof="0" dirty="0" smtClean="0">
                <a:ln>
                  <a:noFill/>
                </a:ln>
                <a:solidFill>
                  <a:schemeClr val="tx1"/>
                </a:solidFill>
                <a:effectLst/>
                <a:uLnTx/>
                <a:uFillTx/>
                <a:latin typeface="+mn-lt"/>
                <a:cs typeface="+mn-cs"/>
              </a:rPr>
              <a:t> EOCs and establish Branches and Division </a:t>
            </a:r>
          </a:p>
          <a:p>
            <a:pPr marL="509588" lvl="1" indent="-284163" eaLnBrk="0" hangingPunct="0">
              <a:spcBef>
                <a:spcPct val="20000"/>
              </a:spcBef>
              <a:buFont typeface="Wingdings" pitchFamily="2" charset="2"/>
              <a:buChar char="§"/>
            </a:pPr>
            <a:r>
              <a:rPr lang="en-US" sz="1400" kern="0" dirty="0" smtClean="0">
                <a:latin typeface="+mn-lt"/>
                <a:cs typeface="+mn-cs"/>
              </a:rPr>
              <a:t>JFO established to support 5000 responders</a:t>
            </a:r>
            <a:endParaRPr kumimoji="0" lang="en-US" sz="1400" b="0" i="0" u="none" strike="noStrike" kern="0" cap="none" spc="0" normalizeH="0" baseline="0" noProof="0" dirty="0" smtClean="0">
              <a:ln>
                <a:noFill/>
              </a:ln>
              <a:solidFill>
                <a:schemeClr val="tx1"/>
              </a:solidFill>
              <a:effectLst/>
              <a:uLnTx/>
              <a:uFillTx/>
              <a:latin typeface="+mn-lt"/>
            </a:endParaRPr>
          </a:p>
        </p:txBody>
      </p:sp>
      <p:cxnSp>
        <p:nvCxnSpPr>
          <p:cNvPr id="14" name="Straight Arrow Connector 13"/>
          <p:cNvCxnSpPr/>
          <p:nvPr/>
        </p:nvCxnSpPr>
        <p:spPr>
          <a:xfrm>
            <a:off x="5276538" y="3357797"/>
            <a:ext cx="1978701" cy="16938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578839" y="2591555"/>
            <a:ext cx="1631430" cy="24751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276538" y="2668250"/>
            <a:ext cx="344773" cy="5546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bwMode="auto">
          <a:xfrm>
            <a:off x="217488" y="2460885"/>
            <a:ext cx="3874827" cy="2700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1400" b="1" i="0" u="none" strike="noStrike" kern="0" cap="none" spc="0" normalizeH="0" baseline="0" noProof="0" dirty="0" smtClean="0">
                <a:ln>
                  <a:noFill/>
                </a:ln>
                <a:solidFill>
                  <a:schemeClr val="tx1"/>
                </a:solidFill>
                <a:effectLst/>
                <a:uLnTx/>
                <a:uFillTx/>
                <a:latin typeface="+mn-lt"/>
                <a:ea typeface="+mn-ea"/>
                <a:cs typeface="+mn-cs"/>
              </a:rPr>
              <a:t>24-72 Hrs</a:t>
            </a:r>
          </a:p>
          <a:p>
            <a:pPr marL="225425" marR="0" lvl="0" indent="-225425"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IMAT with OFAs Deploy to SOC</a:t>
            </a:r>
          </a:p>
          <a:p>
            <a:pPr marL="509588" lvl="1" indent="-284163" eaLnBrk="0" hangingPunct="0">
              <a:spcBef>
                <a:spcPct val="20000"/>
              </a:spcBef>
              <a:buFont typeface="Wingdings" pitchFamily="2" charset="2"/>
              <a:buChar char="§"/>
            </a:pPr>
            <a:r>
              <a:rPr lang="en-US" sz="1400" kern="0" dirty="0" smtClean="0">
                <a:latin typeface="+mn-lt"/>
                <a:cs typeface="+mn-cs"/>
              </a:rPr>
              <a:t>Regional Augmentation</a:t>
            </a:r>
          </a:p>
          <a:p>
            <a:pPr marL="509588" lvl="1" indent="-284163" eaLnBrk="0" hangingPunct="0">
              <a:spcBef>
                <a:spcPct val="20000"/>
              </a:spcBef>
              <a:buFont typeface="Wingdings" pitchFamily="2" charset="2"/>
              <a:buChar char="§"/>
            </a:pPr>
            <a:r>
              <a:rPr kumimoji="0" lang="en-US" sz="1400" b="0" i="0" u="none" strike="noStrike" kern="0" cap="none" spc="0" normalizeH="0" baseline="0" noProof="0" dirty="0" smtClean="0">
                <a:ln>
                  <a:noFill/>
                </a:ln>
                <a:solidFill>
                  <a:schemeClr val="tx1"/>
                </a:solidFill>
                <a:effectLst/>
                <a:uLnTx/>
                <a:uFillTx/>
                <a:latin typeface="+mn-lt"/>
                <a:cs typeface="+mn-cs"/>
              </a:rPr>
              <a:t>Establish</a:t>
            </a:r>
            <a:r>
              <a:rPr kumimoji="0" lang="en-US" sz="1400" b="0" i="0" u="none" strike="noStrike" kern="0" cap="none" spc="0" normalizeH="0" noProof="0" dirty="0" smtClean="0">
                <a:ln>
                  <a:noFill/>
                </a:ln>
                <a:solidFill>
                  <a:schemeClr val="tx1"/>
                </a:solidFill>
                <a:effectLst/>
                <a:uLnTx/>
                <a:uFillTx/>
                <a:latin typeface="+mn-lt"/>
                <a:cs typeface="+mn-cs"/>
              </a:rPr>
              <a:t> UCG</a:t>
            </a:r>
          </a:p>
          <a:p>
            <a:pPr marL="509588" lvl="1" indent="-284163" eaLnBrk="0" hangingPunct="0">
              <a:spcBef>
                <a:spcPct val="20000"/>
              </a:spcBef>
              <a:buFont typeface="Wingdings" pitchFamily="2" charset="2"/>
              <a:buChar char="§"/>
            </a:pPr>
            <a:r>
              <a:rPr lang="en-US" sz="1400" kern="0" baseline="0" dirty="0" smtClean="0">
                <a:latin typeface="+mn-lt"/>
                <a:cs typeface="+mn-cs"/>
              </a:rPr>
              <a:t>Transitions</a:t>
            </a:r>
            <a:r>
              <a:rPr lang="en-US" sz="1400" kern="0" dirty="0" smtClean="0">
                <a:latin typeface="+mn-lt"/>
                <a:cs typeface="+mn-cs"/>
              </a:rPr>
              <a:t> to incident area (72hrs)</a:t>
            </a:r>
          </a:p>
          <a:p>
            <a:pPr marL="225425" indent="-225425" eaLnBrk="0" hangingPunct="0">
              <a:spcBef>
                <a:spcPct val="20000"/>
              </a:spcBef>
              <a:buFont typeface="Wingdings" pitchFamily="2" charset="2"/>
              <a:buChar char="§"/>
            </a:pPr>
            <a:r>
              <a:rPr kumimoji="0" lang="en-US" sz="1400" b="0" i="0" u="none" strike="noStrike" kern="0" cap="none" spc="0" normalizeH="0" baseline="0" noProof="0" dirty="0" smtClean="0">
                <a:ln>
                  <a:noFill/>
                </a:ln>
                <a:solidFill>
                  <a:schemeClr val="tx1"/>
                </a:solidFill>
                <a:effectLst/>
                <a:uLnTx/>
                <a:uFillTx/>
                <a:latin typeface="+mn-lt"/>
                <a:cs typeface="+mn-cs"/>
              </a:rPr>
              <a:t>State</a:t>
            </a:r>
            <a:r>
              <a:rPr lang="en-US" sz="1400" kern="0" dirty="0" smtClean="0">
                <a:latin typeface="+mn-lt"/>
                <a:cs typeface="+mn-cs"/>
              </a:rPr>
              <a:t>/IMAT staff</a:t>
            </a:r>
          </a:p>
          <a:p>
            <a:pPr marL="509588" lvl="1" indent="-284163" eaLnBrk="0" hangingPunct="0">
              <a:spcBef>
                <a:spcPct val="20000"/>
              </a:spcBef>
              <a:buFont typeface="Wingdings" pitchFamily="2" charset="2"/>
              <a:buChar char="§"/>
            </a:pPr>
            <a:r>
              <a:rPr kumimoji="0" lang="en-US" sz="1400" b="0" i="0" u="none" strike="noStrike" kern="0" cap="none" spc="0" normalizeH="0" baseline="0" noProof="0" dirty="0" smtClean="0">
                <a:ln>
                  <a:noFill/>
                </a:ln>
                <a:solidFill>
                  <a:schemeClr val="tx1"/>
                </a:solidFill>
                <a:effectLst/>
                <a:uLnTx/>
                <a:uFillTx/>
                <a:latin typeface="+mn-lt"/>
                <a:cs typeface="+mn-cs"/>
              </a:rPr>
              <a:t>Establishes</a:t>
            </a:r>
            <a:r>
              <a:rPr kumimoji="0" lang="en-US" sz="1400" b="0" i="0" u="none" strike="noStrike" kern="0" cap="none" spc="0" normalizeH="0" noProof="0" dirty="0" smtClean="0">
                <a:ln>
                  <a:noFill/>
                </a:ln>
                <a:solidFill>
                  <a:schemeClr val="tx1"/>
                </a:solidFill>
                <a:effectLst/>
                <a:uLnTx/>
                <a:uFillTx/>
                <a:latin typeface="+mn-lt"/>
                <a:cs typeface="+mn-cs"/>
              </a:rPr>
              <a:t> IOF in incident area at S.REOC or FEMA AFO</a:t>
            </a:r>
            <a:endParaRPr kumimoji="0" lang="en-US" sz="1400" b="0" i="0" u="none" strike="noStrike" kern="0" cap="none" spc="0" normalizeH="0" baseline="0" noProof="0" dirty="0" smtClean="0">
              <a:ln>
                <a:noFill/>
              </a:ln>
              <a:solidFill>
                <a:schemeClr val="tx1"/>
              </a:solidFill>
              <a:effectLst/>
              <a:uLnTx/>
              <a:uFillTx/>
              <a:latin typeface="+mn-lt"/>
            </a:endParaRPr>
          </a:p>
        </p:txBody>
      </p:sp>
      <p:sp>
        <p:nvSpPr>
          <p:cNvPr id="21" name="Rectangle 20"/>
          <p:cNvSpPr/>
          <p:nvPr/>
        </p:nvSpPr>
        <p:spPr>
          <a:xfrm>
            <a:off x="4726899" y="5379725"/>
            <a:ext cx="2288497" cy="571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3076" name="Picture 4"/>
          <p:cNvPicPr>
            <a:picLocks noChangeAspect="1" noChangeArrowheads="1"/>
          </p:cNvPicPr>
          <p:nvPr/>
        </p:nvPicPr>
        <p:blipFill>
          <a:blip r:embed="rId3" cstate="print"/>
          <a:srcRect/>
          <a:stretch>
            <a:fillRect/>
          </a:stretch>
        </p:blipFill>
        <p:spPr bwMode="auto">
          <a:xfrm>
            <a:off x="6565691" y="4317166"/>
            <a:ext cx="1783909" cy="522704"/>
          </a:xfrm>
          <a:prstGeom prst="rect">
            <a:avLst/>
          </a:prstGeom>
          <a:noFill/>
          <a:ln w="9525">
            <a:noFill/>
            <a:miter lim="800000"/>
            <a:headEnd/>
            <a:tailEnd/>
          </a:ln>
        </p:spPr>
      </p:pic>
      <p:sp>
        <p:nvSpPr>
          <p:cNvPr id="18" name="Rectangle 17"/>
          <p:cNvSpPr/>
          <p:nvPr/>
        </p:nvSpPr>
        <p:spPr>
          <a:xfrm>
            <a:off x="6313358" y="5632061"/>
            <a:ext cx="749508" cy="404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JFO</a:t>
            </a:r>
            <a:endParaRPr lang="en-US" b="1" dirty="0">
              <a:solidFill>
                <a:schemeClr val="tx1"/>
              </a:solidFill>
            </a:endParaRPr>
          </a:p>
        </p:txBody>
      </p:sp>
      <p:sp>
        <p:nvSpPr>
          <p:cNvPr id="19" name="Rectangle 18"/>
          <p:cNvSpPr/>
          <p:nvPr/>
        </p:nvSpPr>
        <p:spPr>
          <a:xfrm rot="3354494">
            <a:off x="6870494" y="4285444"/>
            <a:ext cx="749508" cy="404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UCG</a:t>
            </a:r>
            <a:endParaRPr lang="en-US" b="1" dirty="0">
              <a:solidFill>
                <a:schemeClr val="tx1"/>
              </a:solidFill>
            </a:endParaRPr>
          </a:p>
        </p:txBody>
      </p:sp>
      <p:cxnSp>
        <p:nvCxnSpPr>
          <p:cNvPr id="17" name="Straight Arrow Connector 16"/>
          <p:cNvCxnSpPr/>
          <p:nvPr/>
        </p:nvCxnSpPr>
        <p:spPr>
          <a:xfrm>
            <a:off x="5576341" y="2653259"/>
            <a:ext cx="1873770" cy="26232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4" cstate="print"/>
          <a:srcRect/>
          <a:stretch>
            <a:fillRect/>
          </a:stretch>
        </p:blipFill>
        <p:spPr bwMode="auto">
          <a:xfrm>
            <a:off x="7315200" y="4872211"/>
            <a:ext cx="1515335" cy="9602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1000"/>
                                        <p:tgtEl>
                                          <p:spTgt spid="9"/>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1000"/>
                                        <p:tgtEl>
                                          <p:spTgt spid="14"/>
                                        </p:tgtEl>
                                      </p:cBhvr>
                                    </p:animEffect>
                                  </p:childTnLst>
                                </p:cTn>
                              </p:par>
                              <p:par>
                                <p:cTn id="17" presetID="4"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ox(in)">
                                      <p:cBhvr>
                                        <p:cTn id="19" dur="1000"/>
                                        <p:tgtEl>
                                          <p:spTgt spid="15"/>
                                        </p:tgtEl>
                                      </p:cBhvr>
                                    </p:animEffect>
                                  </p:childTnLst>
                                </p:cTn>
                              </p:par>
                              <p:par>
                                <p:cTn id="20" presetID="4"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1000"/>
                                        <p:tgtEl>
                                          <p:spTgt spid="1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in)">
                                      <p:cBhvr>
                                        <p:cTn id="25" dur="1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grpId="1" nodeType="clickEffect">
                                  <p:stCondLst>
                                    <p:cond delay="0"/>
                                  </p:stCondLst>
                                  <p:childTnLst>
                                    <p:animEffect transition="out" filter="box(in)">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4" presetClass="exit" presetSubtype="16" fill="hold" nodeType="withEffect">
                                  <p:stCondLst>
                                    <p:cond delay="0"/>
                                  </p:stCondLst>
                                  <p:childTnLst>
                                    <p:animEffect transition="out" filter="box(in)">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4" presetClass="exit" presetSubtype="16" fill="hold" nodeType="withEffect">
                                  <p:stCondLst>
                                    <p:cond delay="0"/>
                                  </p:stCondLst>
                                  <p:childTnLst>
                                    <p:animEffect transition="out" filter="box(in)">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4" presetClass="exit" presetSubtype="16" fill="hold" nodeType="withEffect">
                                  <p:stCondLst>
                                    <p:cond delay="0"/>
                                  </p:stCondLst>
                                  <p:childTnLst>
                                    <p:animEffect transition="out" filter="box(in)">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4" presetClass="exit" presetSubtype="16" fill="hold" nodeType="withEffect">
                                  <p:stCondLst>
                                    <p:cond delay="0"/>
                                  </p:stCondLst>
                                  <p:childTnLst>
                                    <p:animEffect transition="out" filter="box(in)">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4" presetClass="exit" presetSubtype="16" fill="hold" nodeType="withEffect">
                                  <p:stCondLst>
                                    <p:cond delay="0"/>
                                  </p:stCondLst>
                                  <p:childTnLst>
                                    <p:animEffect transition="out" filter="box(in)">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2" presetClass="entr" presetSubtype="2" fill="hold" nodeType="withEffect">
                                  <p:stCondLst>
                                    <p:cond delay="0"/>
                                  </p:stCondLst>
                                  <p:childTnLst>
                                    <p:set>
                                      <p:cBhvr>
                                        <p:cTn id="47" dur="1" fill="hold">
                                          <p:stCondLst>
                                            <p:cond delay="0"/>
                                          </p:stCondLst>
                                        </p:cTn>
                                        <p:tgtEl>
                                          <p:spTgt spid="3076"/>
                                        </p:tgtEl>
                                        <p:attrNameLst>
                                          <p:attrName>style.visibility</p:attrName>
                                        </p:attrNameLst>
                                      </p:cBhvr>
                                      <p:to>
                                        <p:strVal val="visible"/>
                                      </p:to>
                                    </p:set>
                                    <p:anim calcmode="lin" valueType="num">
                                      <p:cBhvr additive="base">
                                        <p:cTn id="48" dur="500" fill="hold"/>
                                        <p:tgtEl>
                                          <p:spTgt spid="3076"/>
                                        </p:tgtEl>
                                        <p:attrNameLst>
                                          <p:attrName>ppt_x</p:attrName>
                                        </p:attrNameLst>
                                      </p:cBhvr>
                                      <p:tavLst>
                                        <p:tav tm="0">
                                          <p:val>
                                            <p:strVal val="1+#ppt_w/2"/>
                                          </p:val>
                                        </p:tav>
                                        <p:tav tm="100000">
                                          <p:val>
                                            <p:strVal val="#ppt_x"/>
                                          </p:val>
                                        </p:tav>
                                      </p:tavLst>
                                    </p:anim>
                                    <p:anim calcmode="lin" valueType="num">
                                      <p:cBhvr additive="base">
                                        <p:cTn id="49" dur="500" fill="hold"/>
                                        <p:tgtEl>
                                          <p:spTgt spid="3076"/>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2000" fill="hold"/>
                                        <p:tgtEl>
                                          <p:spTgt spid="12"/>
                                        </p:tgtEl>
                                        <p:attrNameLst>
                                          <p:attrName>ppt_x</p:attrName>
                                        </p:attrNameLst>
                                      </p:cBhvr>
                                      <p:tavLst>
                                        <p:tav tm="0">
                                          <p:val>
                                            <p:strVal val="1+#ppt_w/2"/>
                                          </p:val>
                                        </p:tav>
                                        <p:tav tm="100000">
                                          <p:val>
                                            <p:strVal val="#ppt_x"/>
                                          </p:val>
                                        </p:tav>
                                      </p:tavLst>
                                    </p:anim>
                                    <p:anim calcmode="lin" valueType="num">
                                      <p:cBhvr additive="base">
                                        <p:cTn id="53" dur="2000" fill="hold"/>
                                        <p:tgtEl>
                                          <p:spTgt spid="12"/>
                                        </p:tgtEl>
                                        <p:attrNameLst>
                                          <p:attrName>ppt_y</p:attrName>
                                        </p:attrNameLst>
                                      </p:cBhvr>
                                      <p:tavLst>
                                        <p:tav tm="0">
                                          <p:val>
                                            <p:strVal val="#ppt_y"/>
                                          </p:val>
                                        </p:tav>
                                        <p:tav tm="100000">
                                          <p:val>
                                            <p:strVal val="#ppt_y"/>
                                          </p:val>
                                        </p:tav>
                                      </p:tavLst>
                                    </p:anim>
                                  </p:childTnLst>
                                </p:cTn>
                              </p:par>
                              <p:par>
                                <p:cTn id="54" presetID="4" presetClass="entr" presetSubtype="16" fill="hold" nodeType="withEffect">
                                  <p:stCondLst>
                                    <p:cond delay="0"/>
                                  </p:stCondLst>
                                  <p:childTnLst>
                                    <p:set>
                                      <p:cBhvr>
                                        <p:cTn id="55" dur="1" fill="hold">
                                          <p:stCondLst>
                                            <p:cond delay="0"/>
                                          </p:stCondLst>
                                        </p:cTn>
                                        <p:tgtEl>
                                          <p:spTgt spid="3077"/>
                                        </p:tgtEl>
                                        <p:attrNameLst>
                                          <p:attrName>style.visibility</p:attrName>
                                        </p:attrNameLst>
                                      </p:cBhvr>
                                      <p:to>
                                        <p:strVal val="visible"/>
                                      </p:to>
                                    </p:set>
                                    <p:animEffect transition="in" filter="box(in)">
                                      <p:cBhvr>
                                        <p:cTn id="56" dur="1000"/>
                                        <p:tgtEl>
                                          <p:spTgt spid="3077"/>
                                        </p:tgtEl>
                                      </p:cBhvr>
                                    </p:animEffect>
                                  </p:childTnLst>
                                </p:cTn>
                              </p:par>
                              <p:par>
                                <p:cTn id="57" presetID="2" presetClass="entr" presetSubtype="2"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1000" fill="hold"/>
                                        <p:tgtEl>
                                          <p:spTgt spid="17"/>
                                        </p:tgtEl>
                                        <p:attrNameLst>
                                          <p:attrName>ppt_x</p:attrName>
                                        </p:attrNameLst>
                                      </p:cBhvr>
                                      <p:tavLst>
                                        <p:tav tm="0">
                                          <p:val>
                                            <p:strVal val="1+#ppt_w/2"/>
                                          </p:val>
                                        </p:tav>
                                        <p:tav tm="100000">
                                          <p:val>
                                            <p:strVal val="#ppt_x"/>
                                          </p:val>
                                        </p:tav>
                                      </p:tavLst>
                                    </p:anim>
                                    <p:anim calcmode="lin" valueType="num">
                                      <p:cBhvr additive="base">
                                        <p:cTn id="60" dur="10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1000" fill="hold"/>
                                        <p:tgtEl>
                                          <p:spTgt spid="18"/>
                                        </p:tgtEl>
                                        <p:attrNameLst>
                                          <p:attrName>ppt_x</p:attrName>
                                        </p:attrNameLst>
                                      </p:cBhvr>
                                      <p:tavLst>
                                        <p:tav tm="0">
                                          <p:val>
                                            <p:strVal val="1+#ppt_w/2"/>
                                          </p:val>
                                        </p:tav>
                                        <p:tav tm="100000">
                                          <p:val>
                                            <p:strVal val="#ppt_x"/>
                                          </p:val>
                                        </p:tav>
                                      </p:tavLst>
                                    </p:anim>
                                    <p:anim calcmode="lin" valueType="num">
                                      <p:cBhvr additive="base">
                                        <p:cTn id="64" dur="1000" fill="hold"/>
                                        <p:tgtEl>
                                          <p:spTgt spid="1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1000" fill="hold"/>
                                        <p:tgtEl>
                                          <p:spTgt spid="19"/>
                                        </p:tgtEl>
                                        <p:attrNameLst>
                                          <p:attrName>ppt_x</p:attrName>
                                        </p:attrNameLst>
                                      </p:cBhvr>
                                      <p:tavLst>
                                        <p:tav tm="0">
                                          <p:val>
                                            <p:strVal val="1+#ppt_w/2"/>
                                          </p:val>
                                        </p:tav>
                                        <p:tav tm="100000">
                                          <p:val>
                                            <p:strVal val="#ppt_x"/>
                                          </p:val>
                                        </p:tav>
                                      </p:tavLst>
                                    </p:anim>
                                    <p:anim calcmode="lin" valueType="num">
                                      <p:cBhvr additive="base">
                                        <p:cTn id="68" dur="1000" fill="hold"/>
                                        <p:tgtEl>
                                          <p:spTgt spid="1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1000" fill="hold"/>
                                        <p:tgtEl>
                                          <p:spTgt spid="21"/>
                                        </p:tgtEl>
                                        <p:attrNameLst>
                                          <p:attrName>ppt_x</p:attrName>
                                        </p:attrNameLst>
                                      </p:cBhvr>
                                      <p:tavLst>
                                        <p:tav tm="0">
                                          <p:val>
                                            <p:strVal val="1+#ppt_w/2"/>
                                          </p:val>
                                        </p:tav>
                                        <p:tav tm="100000">
                                          <p:val>
                                            <p:strVal val="#ppt_x"/>
                                          </p:val>
                                        </p:tav>
                                      </p:tavLst>
                                    </p:anim>
                                    <p:anim calcmode="lin" valueType="num">
                                      <p:cBhvr additive="base">
                                        <p:cTn id="7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animBg="1"/>
      <p:bldP spid="12" grpId="0"/>
      <p:bldP spid="20" grpId="0"/>
      <p:bldP spid="21" grpId="0" animBg="1"/>
      <p:bldP spid="18" grpId="0" animBg="1"/>
      <p:bldP spid="19" grpId="0" animBg="1"/>
    </p:bldLst>
  </p:timing>
</p:sld>
</file>

<file path=ppt/theme/theme1.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B94B0E5F617C488F45EFC8A1775EA4" ma:contentTypeVersion="0" ma:contentTypeDescription="Create a new document." ma:contentTypeScope="" ma:versionID="67294244a2bdfd2b606153192800203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87AE3E-4701-496D-A512-7F87B5C2A730}"/>
</file>

<file path=customXml/itemProps2.xml><?xml version="1.0" encoding="utf-8"?>
<ds:datastoreItem xmlns:ds="http://schemas.openxmlformats.org/officeDocument/2006/customXml" ds:itemID="{DDDE7855-FD2E-475D-B3B3-8B0390F24CB5}"/>
</file>

<file path=customXml/itemProps3.xml><?xml version="1.0" encoding="utf-8"?>
<ds:datastoreItem xmlns:ds="http://schemas.openxmlformats.org/officeDocument/2006/customXml" ds:itemID="{BDA0D673-8C7F-4949-89F8-F15A061B9047}"/>
</file>

<file path=docProps/app.xml><?xml version="1.0" encoding="utf-8"?>
<Properties xmlns="http://schemas.openxmlformats.org/officeDocument/2006/extended-properties" xmlns:vt="http://schemas.openxmlformats.org/officeDocument/2006/docPropsVTypes">
  <Template/>
  <TotalTime>50756</TotalTime>
  <Words>5561</Words>
  <Application>Microsoft Office PowerPoint</Application>
  <PresentationFormat>On-screen Show (4:3)</PresentationFormat>
  <Paragraphs>859</Paragraphs>
  <Slides>37</Slides>
  <Notes>21</Notes>
  <HiddenSlides>3</HiddenSlides>
  <MMClips>1</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Slide Master</vt:lpstr>
      <vt:lpstr>Title Master</vt:lpstr>
      <vt:lpstr>South Pacific Division   </vt:lpstr>
      <vt:lpstr>Slide 2</vt:lpstr>
      <vt:lpstr>San Andreas Fault Eruption in So Cal </vt:lpstr>
      <vt:lpstr>Ground Motion</vt:lpstr>
      <vt:lpstr>Slide 5</vt:lpstr>
      <vt:lpstr>Assumptions</vt:lpstr>
      <vt:lpstr>DAMAGE IMPACTS with USACE Roles</vt:lpstr>
      <vt:lpstr>Slide 8</vt:lpstr>
      <vt:lpstr>Activation / Deployment</vt:lpstr>
      <vt:lpstr>Response Framework</vt:lpstr>
      <vt:lpstr>Forward Element Response</vt:lpstr>
      <vt:lpstr>Critical Concerns</vt:lpstr>
      <vt:lpstr>Cajon Pass Task Force (TF)</vt:lpstr>
      <vt:lpstr>Water Conveyance Task Force</vt:lpstr>
      <vt:lpstr>Port Reconstruction Task Force</vt:lpstr>
      <vt:lpstr>Port Reconstruction Task Force</vt:lpstr>
      <vt:lpstr>Bundled PSMA for SoCal Earthquake Total $129,380,000</vt:lpstr>
      <vt:lpstr>Urban Search &amp; Rescue</vt:lpstr>
      <vt:lpstr>Emergency Power</vt:lpstr>
      <vt:lpstr>National Water</vt:lpstr>
      <vt:lpstr>Debris</vt:lpstr>
      <vt:lpstr>Debris Management</vt:lpstr>
      <vt:lpstr>Infrastructure Assessment</vt:lpstr>
      <vt:lpstr>Drinking Water Safety &amp; Water / Waste Water IA to State  Drinking Water Safety &amp; Water / Waste Water IA &amp; Repair</vt:lpstr>
      <vt:lpstr>Long Term Recovery Actions – ISF #5</vt:lpstr>
      <vt:lpstr>Questions</vt:lpstr>
      <vt:lpstr>Pre Scripted Mission Assignment Bundle #1 PART C  Regional Activation (RRCC/JFO),( FOS) ($4,200,000)</vt:lpstr>
      <vt:lpstr>Regional Activation Breakdown</vt:lpstr>
      <vt:lpstr>Slide 29</vt:lpstr>
      <vt:lpstr>Dam Safety</vt:lpstr>
      <vt:lpstr>Navigation Concerns for SoCal EQ </vt:lpstr>
      <vt:lpstr>Points of Distribution</vt:lpstr>
      <vt:lpstr>Slide 33</vt:lpstr>
      <vt:lpstr>Slide 34</vt:lpstr>
      <vt:lpstr>ESF #3 Teams and Cadre</vt:lpstr>
      <vt:lpstr>Slide 36</vt:lpstr>
      <vt:lpstr>California Capability</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Command Brief Slides</dc:title>
  <dc:creator>b6imemb6</dc:creator>
  <cp:lastModifiedBy>Amy Aton</cp:lastModifiedBy>
  <cp:revision>2732</cp:revision>
  <dcterms:created xsi:type="dcterms:W3CDTF">2009-05-21T17:19:18Z</dcterms:created>
  <dcterms:modified xsi:type="dcterms:W3CDTF">2014-04-29T22:04:26Z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0x01010012B94B0E5F617C488F45EFC8A1775EA4</vt:lpwstr>
  </property>
  <property fmtid="{D5CDD505-2E9C-101B-9397-08002B2CF9AE}" pid="3" name="Category">
    <vt:lpwstr>Presentations</vt:lpwstr>
  </property>
  <property fmtid="{D5CDD505-2E9C-101B-9397-08002B2CF9AE}" pid="4" name="Accountable PM">
    <vt:lpwstr/>
  </property>
  <property fmtid="{D5CDD505-2E9C-101B-9397-08002B2CF9AE}" pid="5" name="Champion">
    <vt:lpwstr/>
  </property>
</Properties>
</file>