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 id="2147483684" r:id="rId2"/>
  </p:sldMasterIdLst>
  <p:notesMasterIdLst>
    <p:notesMasterId r:id="rId56"/>
  </p:notesMasterIdLst>
  <p:handoutMasterIdLst>
    <p:handoutMasterId r:id="rId57"/>
  </p:handoutMasterIdLst>
  <p:sldIdLst>
    <p:sldId id="396" r:id="rId3"/>
    <p:sldId id="680" r:id="rId4"/>
    <p:sldId id="646" r:id="rId5"/>
    <p:sldId id="511" r:id="rId6"/>
    <p:sldId id="675" r:id="rId7"/>
    <p:sldId id="513" r:id="rId8"/>
    <p:sldId id="512" r:id="rId9"/>
    <p:sldId id="637" r:id="rId10"/>
    <p:sldId id="648" r:id="rId11"/>
    <p:sldId id="514" r:id="rId12"/>
    <p:sldId id="649" r:id="rId13"/>
    <p:sldId id="650" r:id="rId14"/>
    <p:sldId id="666" r:id="rId15"/>
    <p:sldId id="517" r:id="rId16"/>
    <p:sldId id="651" r:id="rId17"/>
    <p:sldId id="653" r:id="rId18"/>
    <p:sldId id="686" r:id="rId19"/>
    <p:sldId id="684" r:id="rId20"/>
    <p:sldId id="688" r:id="rId21"/>
    <p:sldId id="687" r:id="rId22"/>
    <p:sldId id="656" r:id="rId23"/>
    <p:sldId id="657" r:id="rId24"/>
    <p:sldId id="658" r:id="rId25"/>
    <p:sldId id="659" r:id="rId26"/>
    <p:sldId id="652" r:id="rId27"/>
    <p:sldId id="645" r:id="rId28"/>
    <p:sldId id="682" r:id="rId29"/>
    <p:sldId id="661" r:id="rId30"/>
    <p:sldId id="663" r:id="rId31"/>
    <p:sldId id="681" r:id="rId32"/>
    <p:sldId id="662" r:id="rId33"/>
    <p:sldId id="689" r:id="rId34"/>
    <p:sldId id="690" r:id="rId35"/>
    <p:sldId id="668" r:id="rId36"/>
    <p:sldId id="572" r:id="rId37"/>
    <p:sldId id="674" r:id="rId38"/>
    <p:sldId id="638" r:id="rId39"/>
    <p:sldId id="678" r:id="rId40"/>
    <p:sldId id="677" r:id="rId41"/>
    <p:sldId id="676" r:id="rId42"/>
    <p:sldId id="639" r:id="rId43"/>
    <p:sldId id="640" r:id="rId44"/>
    <p:sldId id="641" r:id="rId45"/>
    <p:sldId id="642" r:id="rId46"/>
    <p:sldId id="643" r:id="rId47"/>
    <p:sldId id="644" r:id="rId48"/>
    <p:sldId id="669" r:id="rId49"/>
    <p:sldId id="691" r:id="rId50"/>
    <p:sldId id="673" r:id="rId51"/>
    <p:sldId id="692" r:id="rId52"/>
    <p:sldId id="693" r:id="rId53"/>
    <p:sldId id="694" r:id="rId54"/>
    <p:sldId id="664" r:id="rId55"/>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6600"/>
    <a:srgbClr val="E20000"/>
    <a:srgbClr val="53BDFF"/>
    <a:srgbClr val="E5F5FF"/>
    <a:srgbClr val="007403"/>
    <a:srgbClr val="007A37"/>
    <a:srgbClr val="009242"/>
    <a:srgbClr val="F3F6FF"/>
    <a:srgbClr val="E5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1442" autoAdjust="0"/>
    <p:restoredTop sz="98862" autoAdjust="0"/>
  </p:normalViewPr>
  <p:slideViewPr>
    <p:cSldViewPr snapToGrid="0">
      <p:cViewPr varScale="1">
        <p:scale>
          <a:sx n="79" d="100"/>
          <a:sy n="79" d="100"/>
        </p:scale>
        <p:origin x="480" y="7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12750"/>
    </p:cViewPr>
  </p:sorterViewPr>
  <p:notesViewPr>
    <p:cSldViewPr snapToGrid="0">
      <p:cViewPr>
        <p:scale>
          <a:sx n="66" d="100"/>
          <a:sy n="66" d="100"/>
        </p:scale>
        <p:origin x="-3462" y="-64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4BE97F-DB9C-4E66-A330-107FAA451ECE}" type="doc">
      <dgm:prSet loTypeId="urn:microsoft.com/office/officeart/2005/8/layout/hChevron3" loCatId="process" qsTypeId="urn:microsoft.com/office/officeart/2005/8/quickstyle/simple1" qsCatId="simple" csTypeId="urn:microsoft.com/office/officeart/2005/8/colors/colorful2" csCatId="colorful" phldr="1"/>
      <dgm:spPr/>
    </dgm:pt>
    <dgm:pt modelId="{68D3FC94-A631-4874-8E0A-E07099A8530D}">
      <dgm:prSet phldrT="[Text]" custT="1"/>
      <dgm:spPr>
        <a:solidFill>
          <a:srgbClr val="C00000"/>
        </a:solidFill>
        <a:ln>
          <a:noFill/>
        </a:ln>
      </dgm:spPr>
      <dgm:t>
        <a:bodyPr/>
        <a:lstStyle/>
        <a:p>
          <a:pPr algn="ctr"/>
          <a:r>
            <a:rPr lang="en-US" sz="1200" b="1" dirty="0" smtClean="0"/>
            <a:t>Red: &lt; 85%</a:t>
          </a:r>
          <a:r>
            <a:rPr lang="en-US" sz="1200" b="1" dirty="0"/>
            <a:t>	</a:t>
          </a:r>
        </a:p>
      </dgm:t>
    </dgm:pt>
    <dgm:pt modelId="{6BBB70BC-605C-460C-8DAC-9591FC78F93E}" type="parTrans" cxnId="{5C64B608-28C8-453B-BB8B-13DF9AE2FB9A}">
      <dgm:prSet/>
      <dgm:spPr/>
      <dgm:t>
        <a:bodyPr/>
        <a:lstStyle/>
        <a:p>
          <a:endParaRPr lang="en-US"/>
        </a:p>
      </dgm:t>
    </dgm:pt>
    <dgm:pt modelId="{79FD1E0C-B10D-4383-A70E-3432FEACD63A}" type="sibTrans" cxnId="{5C64B608-28C8-453B-BB8B-13DF9AE2FB9A}">
      <dgm:prSet/>
      <dgm:spPr/>
      <dgm:t>
        <a:bodyPr/>
        <a:lstStyle/>
        <a:p>
          <a:endParaRPr lang="en-US"/>
        </a:p>
      </dgm:t>
    </dgm:pt>
    <dgm:pt modelId="{C3DD33FC-3940-4F45-BCBA-8244D0C26784}">
      <dgm:prSet phldrT="[Text]" custT="1"/>
      <dgm:spPr>
        <a:solidFill>
          <a:srgbClr val="FFC305"/>
        </a:solidFill>
        <a:ln>
          <a:noFill/>
        </a:ln>
      </dgm:spPr>
      <dgm:t>
        <a:bodyPr/>
        <a:lstStyle/>
        <a:p>
          <a:pPr algn="l"/>
          <a:r>
            <a:rPr lang="en-US" sz="1200" b="1" dirty="0" smtClean="0"/>
            <a:t>Amber: &gt;/= 85% </a:t>
          </a:r>
          <a:r>
            <a:rPr lang="en-US" sz="1200" b="1" dirty="0"/>
            <a:t>- &lt; </a:t>
          </a:r>
          <a:r>
            <a:rPr lang="en-US" sz="1200" b="1" dirty="0" smtClean="0"/>
            <a:t>95%</a:t>
          </a:r>
          <a:endParaRPr lang="en-US" sz="1200" b="1" dirty="0"/>
        </a:p>
      </dgm:t>
    </dgm:pt>
    <dgm:pt modelId="{FC34E79B-8835-4E47-AD04-ECBE5C53197C}" type="parTrans" cxnId="{33A3FD5E-9624-48ED-80AF-B5538C42EBBE}">
      <dgm:prSet/>
      <dgm:spPr/>
      <dgm:t>
        <a:bodyPr/>
        <a:lstStyle/>
        <a:p>
          <a:endParaRPr lang="en-US"/>
        </a:p>
      </dgm:t>
    </dgm:pt>
    <dgm:pt modelId="{B9A83B2D-3749-4BEF-B2D0-41C72605A468}" type="sibTrans" cxnId="{33A3FD5E-9624-48ED-80AF-B5538C42EBBE}">
      <dgm:prSet/>
      <dgm:spPr/>
      <dgm:t>
        <a:bodyPr/>
        <a:lstStyle/>
        <a:p>
          <a:endParaRPr lang="en-US"/>
        </a:p>
      </dgm:t>
    </dgm:pt>
    <dgm:pt modelId="{A7401D84-21FE-4844-9650-298629DB877E}">
      <dgm:prSet phldrT="[Text]" custT="1"/>
      <dgm:spPr>
        <a:solidFill>
          <a:srgbClr val="007403"/>
        </a:solidFill>
        <a:ln>
          <a:noFill/>
        </a:ln>
      </dgm:spPr>
      <dgm:t>
        <a:bodyPr/>
        <a:lstStyle/>
        <a:p>
          <a:r>
            <a:rPr lang="en-US" sz="1200" b="1" dirty="0"/>
            <a:t> </a:t>
          </a:r>
          <a:r>
            <a:rPr lang="en-US" sz="1200" b="1" dirty="0" smtClean="0"/>
            <a:t>Green: =/&gt; 95%</a:t>
          </a:r>
          <a:endParaRPr lang="en-US" sz="1200" b="1" dirty="0"/>
        </a:p>
      </dgm:t>
    </dgm:pt>
    <dgm:pt modelId="{74D82169-292A-4655-8DCA-929E6F514E7A}" type="parTrans" cxnId="{30AF9ACC-C904-49B8-BE88-06B291720838}">
      <dgm:prSet/>
      <dgm:spPr/>
      <dgm:t>
        <a:bodyPr/>
        <a:lstStyle/>
        <a:p>
          <a:endParaRPr lang="en-US"/>
        </a:p>
      </dgm:t>
    </dgm:pt>
    <dgm:pt modelId="{CEE38247-85E3-4B35-859F-3F1D611AF13B}" type="sibTrans" cxnId="{30AF9ACC-C904-49B8-BE88-06B291720838}">
      <dgm:prSet/>
      <dgm:spPr/>
      <dgm:t>
        <a:bodyPr/>
        <a:lstStyle/>
        <a:p>
          <a:endParaRPr lang="en-US"/>
        </a:p>
      </dgm:t>
    </dgm:pt>
    <dgm:pt modelId="{21205642-13D4-4E1F-B0A9-478199B11EE0}" type="pres">
      <dgm:prSet presAssocID="{8A4BE97F-DB9C-4E66-A330-107FAA451ECE}" presName="Name0" presStyleCnt="0">
        <dgm:presLayoutVars>
          <dgm:dir/>
          <dgm:resizeHandles val="exact"/>
        </dgm:presLayoutVars>
      </dgm:prSet>
      <dgm:spPr/>
    </dgm:pt>
    <dgm:pt modelId="{72F1AEC7-3E53-432C-950F-5FA578303246}" type="pres">
      <dgm:prSet presAssocID="{68D3FC94-A631-4874-8E0A-E07099A8530D}" presName="parTxOnly" presStyleLbl="node1" presStyleIdx="0" presStyleCnt="3">
        <dgm:presLayoutVars>
          <dgm:bulletEnabled val="1"/>
        </dgm:presLayoutVars>
      </dgm:prSet>
      <dgm:spPr/>
      <dgm:t>
        <a:bodyPr/>
        <a:lstStyle/>
        <a:p>
          <a:endParaRPr lang="en-US"/>
        </a:p>
      </dgm:t>
    </dgm:pt>
    <dgm:pt modelId="{76C4AF8B-4A0F-4CFC-93D5-AB0670FA9EBA}" type="pres">
      <dgm:prSet presAssocID="{79FD1E0C-B10D-4383-A70E-3432FEACD63A}" presName="parSpace" presStyleCnt="0"/>
      <dgm:spPr>
        <a:scene3d>
          <a:camera prst="orthographicFront"/>
          <a:lightRig rig="threePt" dir="t"/>
        </a:scene3d>
        <a:sp3d>
          <a:bevelT/>
        </a:sp3d>
      </dgm:spPr>
    </dgm:pt>
    <dgm:pt modelId="{F97BAA0D-1B08-459F-8C32-3DC73C9A0C0E}" type="pres">
      <dgm:prSet presAssocID="{C3DD33FC-3940-4F45-BCBA-8244D0C26784}" presName="parTxOnly" presStyleLbl="node1" presStyleIdx="1" presStyleCnt="3">
        <dgm:presLayoutVars>
          <dgm:bulletEnabled val="1"/>
        </dgm:presLayoutVars>
      </dgm:prSet>
      <dgm:spPr/>
      <dgm:t>
        <a:bodyPr/>
        <a:lstStyle/>
        <a:p>
          <a:endParaRPr lang="en-US"/>
        </a:p>
      </dgm:t>
    </dgm:pt>
    <dgm:pt modelId="{693A05B4-E64A-4DF1-B50B-A830649894B3}" type="pres">
      <dgm:prSet presAssocID="{B9A83B2D-3749-4BEF-B2D0-41C72605A468}" presName="parSpace" presStyleCnt="0"/>
      <dgm:spPr>
        <a:scene3d>
          <a:camera prst="orthographicFront"/>
          <a:lightRig rig="threePt" dir="t"/>
        </a:scene3d>
        <a:sp3d>
          <a:bevelT/>
        </a:sp3d>
      </dgm:spPr>
    </dgm:pt>
    <dgm:pt modelId="{BEDE5C1A-2975-481E-83A5-50041B12116E}" type="pres">
      <dgm:prSet presAssocID="{A7401D84-21FE-4844-9650-298629DB877E}" presName="parTxOnly" presStyleLbl="node1" presStyleIdx="2" presStyleCnt="3" custScaleX="87002">
        <dgm:presLayoutVars>
          <dgm:bulletEnabled val="1"/>
        </dgm:presLayoutVars>
      </dgm:prSet>
      <dgm:spPr/>
      <dgm:t>
        <a:bodyPr/>
        <a:lstStyle/>
        <a:p>
          <a:endParaRPr lang="en-US"/>
        </a:p>
      </dgm:t>
    </dgm:pt>
  </dgm:ptLst>
  <dgm:cxnLst>
    <dgm:cxn modelId="{319FA447-41EE-47B7-89AE-B95F5F11D02A}" type="presOf" srcId="{A7401D84-21FE-4844-9650-298629DB877E}" destId="{BEDE5C1A-2975-481E-83A5-50041B12116E}" srcOrd="0" destOrd="0" presId="urn:microsoft.com/office/officeart/2005/8/layout/hChevron3"/>
    <dgm:cxn modelId="{33A3FD5E-9624-48ED-80AF-B5538C42EBBE}" srcId="{8A4BE97F-DB9C-4E66-A330-107FAA451ECE}" destId="{C3DD33FC-3940-4F45-BCBA-8244D0C26784}" srcOrd="1" destOrd="0" parTransId="{FC34E79B-8835-4E47-AD04-ECBE5C53197C}" sibTransId="{B9A83B2D-3749-4BEF-B2D0-41C72605A468}"/>
    <dgm:cxn modelId="{30AF9ACC-C904-49B8-BE88-06B291720838}" srcId="{8A4BE97F-DB9C-4E66-A330-107FAA451ECE}" destId="{A7401D84-21FE-4844-9650-298629DB877E}" srcOrd="2" destOrd="0" parTransId="{74D82169-292A-4655-8DCA-929E6F514E7A}" sibTransId="{CEE38247-85E3-4B35-859F-3F1D611AF13B}"/>
    <dgm:cxn modelId="{5C64B608-28C8-453B-BB8B-13DF9AE2FB9A}" srcId="{8A4BE97F-DB9C-4E66-A330-107FAA451ECE}" destId="{68D3FC94-A631-4874-8E0A-E07099A8530D}" srcOrd="0" destOrd="0" parTransId="{6BBB70BC-605C-460C-8DAC-9591FC78F93E}" sibTransId="{79FD1E0C-B10D-4383-A70E-3432FEACD63A}"/>
    <dgm:cxn modelId="{5BE0DF2B-C4AF-4E2B-A0CE-521E656768DF}" type="presOf" srcId="{8A4BE97F-DB9C-4E66-A330-107FAA451ECE}" destId="{21205642-13D4-4E1F-B0A9-478199B11EE0}" srcOrd="0" destOrd="0" presId="urn:microsoft.com/office/officeart/2005/8/layout/hChevron3"/>
    <dgm:cxn modelId="{6988378A-E84A-4B76-B7F8-32AADABEF076}" type="presOf" srcId="{68D3FC94-A631-4874-8E0A-E07099A8530D}" destId="{72F1AEC7-3E53-432C-950F-5FA578303246}" srcOrd="0" destOrd="0" presId="urn:microsoft.com/office/officeart/2005/8/layout/hChevron3"/>
    <dgm:cxn modelId="{159E501F-7766-44C3-B7B8-9649C3CDD458}" type="presOf" srcId="{C3DD33FC-3940-4F45-BCBA-8244D0C26784}" destId="{F97BAA0D-1B08-459F-8C32-3DC73C9A0C0E}" srcOrd="0" destOrd="0" presId="urn:microsoft.com/office/officeart/2005/8/layout/hChevron3"/>
    <dgm:cxn modelId="{9AE9330E-8977-47E4-93AF-3DA7FCA1FEA4}" type="presParOf" srcId="{21205642-13D4-4E1F-B0A9-478199B11EE0}" destId="{72F1AEC7-3E53-432C-950F-5FA578303246}" srcOrd="0" destOrd="0" presId="urn:microsoft.com/office/officeart/2005/8/layout/hChevron3"/>
    <dgm:cxn modelId="{5DD6E01D-E0E7-415D-B40E-65DA32C9E35D}" type="presParOf" srcId="{21205642-13D4-4E1F-B0A9-478199B11EE0}" destId="{76C4AF8B-4A0F-4CFC-93D5-AB0670FA9EBA}" srcOrd="1" destOrd="0" presId="urn:microsoft.com/office/officeart/2005/8/layout/hChevron3"/>
    <dgm:cxn modelId="{F8891D68-573C-41AC-A7C9-60B54CAC1015}" type="presParOf" srcId="{21205642-13D4-4E1F-B0A9-478199B11EE0}" destId="{F97BAA0D-1B08-459F-8C32-3DC73C9A0C0E}" srcOrd="2" destOrd="0" presId="urn:microsoft.com/office/officeart/2005/8/layout/hChevron3"/>
    <dgm:cxn modelId="{C4D53168-1D5E-4407-AE75-E07B141D1FE2}" type="presParOf" srcId="{21205642-13D4-4E1F-B0A9-478199B11EE0}" destId="{693A05B4-E64A-4DF1-B50B-A830649894B3}" srcOrd="3" destOrd="0" presId="urn:microsoft.com/office/officeart/2005/8/layout/hChevron3"/>
    <dgm:cxn modelId="{22D1D4D3-4BB3-4C7B-AF4C-4970FE8CA885}" type="presParOf" srcId="{21205642-13D4-4E1F-B0A9-478199B11EE0}" destId="{BEDE5C1A-2975-481E-83A5-50041B12116E}"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4BE97F-DB9C-4E66-A330-107FAA451ECE}" type="doc">
      <dgm:prSet loTypeId="urn:microsoft.com/office/officeart/2005/8/layout/hChevron3" loCatId="process" qsTypeId="urn:microsoft.com/office/officeart/2005/8/quickstyle/simple1" qsCatId="simple" csTypeId="urn:microsoft.com/office/officeart/2005/8/colors/colorful2" csCatId="colorful" phldr="1"/>
      <dgm:spPr/>
    </dgm:pt>
    <dgm:pt modelId="{68D3FC94-A631-4874-8E0A-E07099A8530D}">
      <dgm:prSet phldrT="[Text]" custT="1"/>
      <dgm:spPr>
        <a:solidFill>
          <a:srgbClr val="C00000"/>
        </a:solidFill>
        <a:ln>
          <a:noFill/>
        </a:ln>
      </dgm:spPr>
      <dgm:t>
        <a:bodyPr/>
        <a:lstStyle/>
        <a:p>
          <a:pPr algn="ctr"/>
          <a:r>
            <a:rPr lang="en-US" sz="1200" b="1" dirty="0" smtClean="0"/>
            <a:t>Red: &lt; 85%</a:t>
          </a:r>
          <a:r>
            <a:rPr lang="en-US" sz="1200" b="1" dirty="0"/>
            <a:t>	</a:t>
          </a:r>
        </a:p>
      </dgm:t>
    </dgm:pt>
    <dgm:pt modelId="{6BBB70BC-605C-460C-8DAC-9591FC78F93E}" type="parTrans" cxnId="{5C64B608-28C8-453B-BB8B-13DF9AE2FB9A}">
      <dgm:prSet/>
      <dgm:spPr/>
      <dgm:t>
        <a:bodyPr/>
        <a:lstStyle/>
        <a:p>
          <a:endParaRPr lang="en-US"/>
        </a:p>
      </dgm:t>
    </dgm:pt>
    <dgm:pt modelId="{79FD1E0C-B10D-4383-A70E-3432FEACD63A}" type="sibTrans" cxnId="{5C64B608-28C8-453B-BB8B-13DF9AE2FB9A}">
      <dgm:prSet/>
      <dgm:spPr/>
      <dgm:t>
        <a:bodyPr/>
        <a:lstStyle/>
        <a:p>
          <a:endParaRPr lang="en-US"/>
        </a:p>
      </dgm:t>
    </dgm:pt>
    <dgm:pt modelId="{C3DD33FC-3940-4F45-BCBA-8244D0C26784}">
      <dgm:prSet phldrT="[Text]" custT="1"/>
      <dgm:spPr>
        <a:solidFill>
          <a:srgbClr val="FFC305"/>
        </a:solidFill>
        <a:ln>
          <a:noFill/>
        </a:ln>
      </dgm:spPr>
      <dgm:t>
        <a:bodyPr/>
        <a:lstStyle/>
        <a:p>
          <a:pPr algn="l"/>
          <a:r>
            <a:rPr lang="en-US" sz="1200" b="1" dirty="0" smtClean="0"/>
            <a:t>Amber: &gt;/= 85% </a:t>
          </a:r>
          <a:r>
            <a:rPr lang="en-US" sz="1200" b="1" dirty="0"/>
            <a:t>- &lt; </a:t>
          </a:r>
          <a:r>
            <a:rPr lang="en-US" sz="1200" b="1" dirty="0" smtClean="0"/>
            <a:t>95%</a:t>
          </a:r>
          <a:endParaRPr lang="en-US" sz="1200" b="1" dirty="0"/>
        </a:p>
      </dgm:t>
    </dgm:pt>
    <dgm:pt modelId="{FC34E79B-8835-4E47-AD04-ECBE5C53197C}" type="parTrans" cxnId="{33A3FD5E-9624-48ED-80AF-B5538C42EBBE}">
      <dgm:prSet/>
      <dgm:spPr/>
      <dgm:t>
        <a:bodyPr/>
        <a:lstStyle/>
        <a:p>
          <a:endParaRPr lang="en-US"/>
        </a:p>
      </dgm:t>
    </dgm:pt>
    <dgm:pt modelId="{B9A83B2D-3749-4BEF-B2D0-41C72605A468}" type="sibTrans" cxnId="{33A3FD5E-9624-48ED-80AF-B5538C42EBBE}">
      <dgm:prSet/>
      <dgm:spPr/>
      <dgm:t>
        <a:bodyPr/>
        <a:lstStyle/>
        <a:p>
          <a:endParaRPr lang="en-US"/>
        </a:p>
      </dgm:t>
    </dgm:pt>
    <dgm:pt modelId="{A7401D84-21FE-4844-9650-298629DB877E}">
      <dgm:prSet phldrT="[Text]" custT="1"/>
      <dgm:spPr>
        <a:solidFill>
          <a:srgbClr val="007403"/>
        </a:solidFill>
        <a:ln>
          <a:noFill/>
        </a:ln>
      </dgm:spPr>
      <dgm:t>
        <a:bodyPr/>
        <a:lstStyle/>
        <a:p>
          <a:r>
            <a:rPr lang="en-US" sz="1200" b="1" dirty="0"/>
            <a:t> </a:t>
          </a:r>
          <a:r>
            <a:rPr lang="en-US" sz="1200" b="1" dirty="0" smtClean="0"/>
            <a:t>Green: =/&gt; 95%</a:t>
          </a:r>
          <a:endParaRPr lang="en-US" sz="1200" b="1" dirty="0"/>
        </a:p>
      </dgm:t>
    </dgm:pt>
    <dgm:pt modelId="{74D82169-292A-4655-8DCA-929E6F514E7A}" type="parTrans" cxnId="{30AF9ACC-C904-49B8-BE88-06B291720838}">
      <dgm:prSet/>
      <dgm:spPr/>
      <dgm:t>
        <a:bodyPr/>
        <a:lstStyle/>
        <a:p>
          <a:endParaRPr lang="en-US"/>
        </a:p>
      </dgm:t>
    </dgm:pt>
    <dgm:pt modelId="{CEE38247-85E3-4B35-859F-3F1D611AF13B}" type="sibTrans" cxnId="{30AF9ACC-C904-49B8-BE88-06B291720838}">
      <dgm:prSet/>
      <dgm:spPr/>
      <dgm:t>
        <a:bodyPr/>
        <a:lstStyle/>
        <a:p>
          <a:endParaRPr lang="en-US"/>
        </a:p>
      </dgm:t>
    </dgm:pt>
    <dgm:pt modelId="{21205642-13D4-4E1F-B0A9-478199B11EE0}" type="pres">
      <dgm:prSet presAssocID="{8A4BE97F-DB9C-4E66-A330-107FAA451ECE}" presName="Name0" presStyleCnt="0">
        <dgm:presLayoutVars>
          <dgm:dir/>
          <dgm:resizeHandles val="exact"/>
        </dgm:presLayoutVars>
      </dgm:prSet>
      <dgm:spPr/>
    </dgm:pt>
    <dgm:pt modelId="{72F1AEC7-3E53-432C-950F-5FA578303246}" type="pres">
      <dgm:prSet presAssocID="{68D3FC94-A631-4874-8E0A-E07099A8530D}" presName="parTxOnly" presStyleLbl="node1" presStyleIdx="0" presStyleCnt="3">
        <dgm:presLayoutVars>
          <dgm:bulletEnabled val="1"/>
        </dgm:presLayoutVars>
      </dgm:prSet>
      <dgm:spPr/>
      <dgm:t>
        <a:bodyPr/>
        <a:lstStyle/>
        <a:p>
          <a:endParaRPr lang="en-US"/>
        </a:p>
      </dgm:t>
    </dgm:pt>
    <dgm:pt modelId="{76C4AF8B-4A0F-4CFC-93D5-AB0670FA9EBA}" type="pres">
      <dgm:prSet presAssocID="{79FD1E0C-B10D-4383-A70E-3432FEACD63A}" presName="parSpace" presStyleCnt="0"/>
      <dgm:spPr>
        <a:scene3d>
          <a:camera prst="orthographicFront"/>
          <a:lightRig rig="threePt" dir="t"/>
        </a:scene3d>
        <a:sp3d>
          <a:bevelT/>
        </a:sp3d>
      </dgm:spPr>
    </dgm:pt>
    <dgm:pt modelId="{F97BAA0D-1B08-459F-8C32-3DC73C9A0C0E}" type="pres">
      <dgm:prSet presAssocID="{C3DD33FC-3940-4F45-BCBA-8244D0C26784}" presName="parTxOnly" presStyleLbl="node1" presStyleIdx="1" presStyleCnt="3">
        <dgm:presLayoutVars>
          <dgm:bulletEnabled val="1"/>
        </dgm:presLayoutVars>
      </dgm:prSet>
      <dgm:spPr/>
      <dgm:t>
        <a:bodyPr/>
        <a:lstStyle/>
        <a:p>
          <a:endParaRPr lang="en-US"/>
        </a:p>
      </dgm:t>
    </dgm:pt>
    <dgm:pt modelId="{693A05B4-E64A-4DF1-B50B-A830649894B3}" type="pres">
      <dgm:prSet presAssocID="{B9A83B2D-3749-4BEF-B2D0-41C72605A468}" presName="parSpace" presStyleCnt="0"/>
      <dgm:spPr>
        <a:scene3d>
          <a:camera prst="orthographicFront"/>
          <a:lightRig rig="threePt" dir="t"/>
        </a:scene3d>
        <a:sp3d>
          <a:bevelT/>
        </a:sp3d>
      </dgm:spPr>
    </dgm:pt>
    <dgm:pt modelId="{BEDE5C1A-2975-481E-83A5-50041B12116E}" type="pres">
      <dgm:prSet presAssocID="{A7401D84-21FE-4844-9650-298629DB877E}" presName="parTxOnly" presStyleLbl="node1" presStyleIdx="2" presStyleCnt="3" custScaleX="87002">
        <dgm:presLayoutVars>
          <dgm:bulletEnabled val="1"/>
        </dgm:presLayoutVars>
      </dgm:prSet>
      <dgm:spPr/>
      <dgm:t>
        <a:bodyPr/>
        <a:lstStyle/>
        <a:p>
          <a:endParaRPr lang="en-US"/>
        </a:p>
      </dgm:t>
    </dgm:pt>
  </dgm:ptLst>
  <dgm:cxnLst>
    <dgm:cxn modelId="{E74715CF-F9E9-4105-B41E-656C80F4D3B6}" type="presOf" srcId="{8A4BE97F-DB9C-4E66-A330-107FAA451ECE}" destId="{21205642-13D4-4E1F-B0A9-478199B11EE0}" srcOrd="0" destOrd="0" presId="urn:microsoft.com/office/officeart/2005/8/layout/hChevron3"/>
    <dgm:cxn modelId="{33A3FD5E-9624-48ED-80AF-B5538C42EBBE}" srcId="{8A4BE97F-DB9C-4E66-A330-107FAA451ECE}" destId="{C3DD33FC-3940-4F45-BCBA-8244D0C26784}" srcOrd="1" destOrd="0" parTransId="{FC34E79B-8835-4E47-AD04-ECBE5C53197C}" sibTransId="{B9A83B2D-3749-4BEF-B2D0-41C72605A468}"/>
    <dgm:cxn modelId="{30AF9ACC-C904-49B8-BE88-06B291720838}" srcId="{8A4BE97F-DB9C-4E66-A330-107FAA451ECE}" destId="{A7401D84-21FE-4844-9650-298629DB877E}" srcOrd="2" destOrd="0" parTransId="{74D82169-292A-4655-8DCA-929E6F514E7A}" sibTransId="{CEE38247-85E3-4B35-859F-3F1D611AF13B}"/>
    <dgm:cxn modelId="{15468820-D6AE-486F-A9FD-60E67677377E}" type="presOf" srcId="{C3DD33FC-3940-4F45-BCBA-8244D0C26784}" destId="{F97BAA0D-1B08-459F-8C32-3DC73C9A0C0E}" srcOrd="0" destOrd="0" presId="urn:microsoft.com/office/officeart/2005/8/layout/hChevron3"/>
    <dgm:cxn modelId="{5C64B608-28C8-453B-BB8B-13DF9AE2FB9A}" srcId="{8A4BE97F-DB9C-4E66-A330-107FAA451ECE}" destId="{68D3FC94-A631-4874-8E0A-E07099A8530D}" srcOrd="0" destOrd="0" parTransId="{6BBB70BC-605C-460C-8DAC-9591FC78F93E}" sibTransId="{79FD1E0C-B10D-4383-A70E-3432FEACD63A}"/>
    <dgm:cxn modelId="{B0BB2016-EE8E-43F4-AABA-C1539598FC3E}" type="presOf" srcId="{68D3FC94-A631-4874-8E0A-E07099A8530D}" destId="{72F1AEC7-3E53-432C-950F-5FA578303246}" srcOrd="0" destOrd="0" presId="urn:microsoft.com/office/officeart/2005/8/layout/hChevron3"/>
    <dgm:cxn modelId="{BDF95A48-6549-435E-8C18-872E61A80F70}" type="presOf" srcId="{A7401D84-21FE-4844-9650-298629DB877E}" destId="{BEDE5C1A-2975-481E-83A5-50041B12116E}" srcOrd="0" destOrd="0" presId="urn:microsoft.com/office/officeart/2005/8/layout/hChevron3"/>
    <dgm:cxn modelId="{046E8037-39A2-4933-84ED-5B419C997DA1}" type="presParOf" srcId="{21205642-13D4-4E1F-B0A9-478199B11EE0}" destId="{72F1AEC7-3E53-432C-950F-5FA578303246}" srcOrd="0" destOrd="0" presId="urn:microsoft.com/office/officeart/2005/8/layout/hChevron3"/>
    <dgm:cxn modelId="{3942BA38-F5EB-418B-86C9-B5EB2DAAD806}" type="presParOf" srcId="{21205642-13D4-4E1F-B0A9-478199B11EE0}" destId="{76C4AF8B-4A0F-4CFC-93D5-AB0670FA9EBA}" srcOrd="1" destOrd="0" presId="urn:microsoft.com/office/officeart/2005/8/layout/hChevron3"/>
    <dgm:cxn modelId="{40BC557C-8FCB-42C4-8A20-DABC6CCA3DC7}" type="presParOf" srcId="{21205642-13D4-4E1F-B0A9-478199B11EE0}" destId="{F97BAA0D-1B08-459F-8C32-3DC73C9A0C0E}" srcOrd="2" destOrd="0" presId="urn:microsoft.com/office/officeart/2005/8/layout/hChevron3"/>
    <dgm:cxn modelId="{9538DBA7-8580-4522-B8F8-15A6FE232FB9}" type="presParOf" srcId="{21205642-13D4-4E1F-B0A9-478199B11EE0}" destId="{693A05B4-E64A-4DF1-B50B-A830649894B3}" srcOrd="3" destOrd="0" presId="urn:microsoft.com/office/officeart/2005/8/layout/hChevron3"/>
    <dgm:cxn modelId="{E0316451-F5C1-4402-B787-AA1D4E519E1A}" type="presParOf" srcId="{21205642-13D4-4E1F-B0A9-478199B11EE0}" destId="{BEDE5C1A-2975-481E-83A5-50041B12116E}" srcOrd="4"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4BE97F-DB9C-4E66-A330-107FAA451ECE}" type="doc">
      <dgm:prSet loTypeId="urn:microsoft.com/office/officeart/2005/8/layout/hChevron3" loCatId="process" qsTypeId="urn:microsoft.com/office/officeart/2005/8/quickstyle/simple1" qsCatId="simple" csTypeId="urn:microsoft.com/office/officeart/2005/8/colors/colorful2" csCatId="colorful" phldr="1"/>
      <dgm:spPr/>
    </dgm:pt>
    <dgm:pt modelId="{68D3FC94-A631-4874-8E0A-E07099A8530D}">
      <dgm:prSet phldrT="[Text]" custT="1"/>
      <dgm:spPr>
        <a:solidFill>
          <a:srgbClr val="C00000"/>
        </a:solidFill>
        <a:ln>
          <a:noFill/>
        </a:ln>
      </dgm:spPr>
      <dgm:t>
        <a:bodyPr/>
        <a:lstStyle/>
        <a:p>
          <a:pPr algn="ctr"/>
          <a:r>
            <a:rPr lang="en-US" sz="1200" b="1" dirty="0" smtClean="0"/>
            <a:t>Red: &lt; 85%</a:t>
          </a:r>
          <a:r>
            <a:rPr lang="en-US" sz="1200" b="1" dirty="0"/>
            <a:t>	</a:t>
          </a:r>
        </a:p>
      </dgm:t>
    </dgm:pt>
    <dgm:pt modelId="{6BBB70BC-605C-460C-8DAC-9591FC78F93E}" type="parTrans" cxnId="{5C64B608-28C8-453B-BB8B-13DF9AE2FB9A}">
      <dgm:prSet/>
      <dgm:spPr/>
      <dgm:t>
        <a:bodyPr/>
        <a:lstStyle/>
        <a:p>
          <a:endParaRPr lang="en-US"/>
        </a:p>
      </dgm:t>
    </dgm:pt>
    <dgm:pt modelId="{79FD1E0C-B10D-4383-A70E-3432FEACD63A}" type="sibTrans" cxnId="{5C64B608-28C8-453B-BB8B-13DF9AE2FB9A}">
      <dgm:prSet/>
      <dgm:spPr/>
      <dgm:t>
        <a:bodyPr/>
        <a:lstStyle/>
        <a:p>
          <a:endParaRPr lang="en-US"/>
        </a:p>
      </dgm:t>
    </dgm:pt>
    <dgm:pt modelId="{C3DD33FC-3940-4F45-BCBA-8244D0C26784}">
      <dgm:prSet phldrT="[Text]" custT="1"/>
      <dgm:spPr>
        <a:solidFill>
          <a:srgbClr val="FFC305"/>
        </a:solidFill>
        <a:ln>
          <a:noFill/>
        </a:ln>
      </dgm:spPr>
      <dgm:t>
        <a:bodyPr/>
        <a:lstStyle/>
        <a:p>
          <a:pPr algn="l"/>
          <a:r>
            <a:rPr lang="en-US" sz="1200" b="1" dirty="0" smtClean="0"/>
            <a:t>Amber: &gt;/= 85% </a:t>
          </a:r>
          <a:r>
            <a:rPr lang="en-US" sz="1200" b="1" dirty="0"/>
            <a:t>- &lt; </a:t>
          </a:r>
          <a:r>
            <a:rPr lang="en-US" sz="1200" b="1" dirty="0" smtClean="0"/>
            <a:t>95%</a:t>
          </a:r>
          <a:endParaRPr lang="en-US" sz="1200" b="1" dirty="0"/>
        </a:p>
      </dgm:t>
    </dgm:pt>
    <dgm:pt modelId="{FC34E79B-8835-4E47-AD04-ECBE5C53197C}" type="parTrans" cxnId="{33A3FD5E-9624-48ED-80AF-B5538C42EBBE}">
      <dgm:prSet/>
      <dgm:spPr/>
      <dgm:t>
        <a:bodyPr/>
        <a:lstStyle/>
        <a:p>
          <a:endParaRPr lang="en-US"/>
        </a:p>
      </dgm:t>
    </dgm:pt>
    <dgm:pt modelId="{B9A83B2D-3749-4BEF-B2D0-41C72605A468}" type="sibTrans" cxnId="{33A3FD5E-9624-48ED-80AF-B5538C42EBBE}">
      <dgm:prSet/>
      <dgm:spPr/>
      <dgm:t>
        <a:bodyPr/>
        <a:lstStyle/>
        <a:p>
          <a:endParaRPr lang="en-US"/>
        </a:p>
      </dgm:t>
    </dgm:pt>
    <dgm:pt modelId="{A7401D84-21FE-4844-9650-298629DB877E}">
      <dgm:prSet phldrT="[Text]" custT="1"/>
      <dgm:spPr>
        <a:solidFill>
          <a:srgbClr val="007403"/>
        </a:solidFill>
        <a:ln>
          <a:noFill/>
        </a:ln>
      </dgm:spPr>
      <dgm:t>
        <a:bodyPr/>
        <a:lstStyle/>
        <a:p>
          <a:r>
            <a:rPr lang="en-US" sz="1200" b="1" dirty="0"/>
            <a:t> </a:t>
          </a:r>
          <a:r>
            <a:rPr lang="en-US" sz="1200" b="1" dirty="0" smtClean="0"/>
            <a:t>Green: =/&gt; 95%</a:t>
          </a:r>
          <a:endParaRPr lang="en-US" sz="1200" b="1" dirty="0"/>
        </a:p>
      </dgm:t>
    </dgm:pt>
    <dgm:pt modelId="{74D82169-292A-4655-8DCA-929E6F514E7A}" type="parTrans" cxnId="{30AF9ACC-C904-49B8-BE88-06B291720838}">
      <dgm:prSet/>
      <dgm:spPr/>
      <dgm:t>
        <a:bodyPr/>
        <a:lstStyle/>
        <a:p>
          <a:endParaRPr lang="en-US"/>
        </a:p>
      </dgm:t>
    </dgm:pt>
    <dgm:pt modelId="{CEE38247-85E3-4B35-859F-3F1D611AF13B}" type="sibTrans" cxnId="{30AF9ACC-C904-49B8-BE88-06B291720838}">
      <dgm:prSet/>
      <dgm:spPr/>
      <dgm:t>
        <a:bodyPr/>
        <a:lstStyle/>
        <a:p>
          <a:endParaRPr lang="en-US"/>
        </a:p>
      </dgm:t>
    </dgm:pt>
    <dgm:pt modelId="{21205642-13D4-4E1F-B0A9-478199B11EE0}" type="pres">
      <dgm:prSet presAssocID="{8A4BE97F-DB9C-4E66-A330-107FAA451ECE}" presName="Name0" presStyleCnt="0">
        <dgm:presLayoutVars>
          <dgm:dir/>
          <dgm:resizeHandles val="exact"/>
        </dgm:presLayoutVars>
      </dgm:prSet>
      <dgm:spPr/>
    </dgm:pt>
    <dgm:pt modelId="{72F1AEC7-3E53-432C-950F-5FA578303246}" type="pres">
      <dgm:prSet presAssocID="{68D3FC94-A631-4874-8E0A-E07099A8530D}" presName="parTxOnly" presStyleLbl="node1" presStyleIdx="0" presStyleCnt="3">
        <dgm:presLayoutVars>
          <dgm:bulletEnabled val="1"/>
        </dgm:presLayoutVars>
      </dgm:prSet>
      <dgm:spPr/>
      <dgm:t>
        <a:bodyPr/>
        <a:lstStyle/>
        <a:p>
          <a:endParaRPr lang="en-US"/>
        </a:p>
      </dgm:t>
    </dgm:pt>
    <dgm:pt modelId="{76C4AF8B-4A0F-4CFC-93D5-AB0670FA9EBA}" type="pres">
      <dgm:prSet presAssocID="{79FD1E0C-B10D-4383-A70E-3432FEACD63A}" presName="parSpace" presStyleCnt="0"/>
      <dgm:spPr>
        <a:scene3d>
          <a:camera prst="orthographicFront"/>
          <a:lightRig rig="threePt" dir="t"/>
        </a:scene3d>
        <a:sp3d>
          <a:bevelT/>
        </a:sp3d>
      </dgm:spPr>
    </dgm:pt>
    <dgm:pt modelId="{F97BAA0D-1B08-459F-8C32-3DC73C9A0C0E}" type="pres">
      <dgm:prSet presAssocID="{C3DD33FC-3940-4F45-BCBA-8244D0C26784}" presName="parTxOnly" presStyleLbl="node1" presStyleIdx="1" presStyleCnt="3">
        <dgm:presLayoutVars>
          <dgm:bulletEnabled val="1"/>
        </dgm:presLayoutVars>
      </dgm:prSet>
      <dgm:spPr/>
      <dgm:t>
        <a:bodyPr/>
        <a:lstStyle/>
        <a:p>
          <a:endParaRPr lang="en-US"/>
        </a:p>
      </dgm:t>
    </dgm:pt>
    <dgm:pt modelId="{693A05B4-E64A-4DF1-B50B-A830649894B3}" type="pres">
      <dgm:prSet presAssocID="{B9A83B2D-3749-4BEF-B2D0-41C72605A468}" presName="parSpace" presStyleCnt="0"/>
      <dgm:spPr>
        <a:scene3d>
          <a:camera prst="orthographicFront"/>
          <a:lightRig rig="threePt" dir="t"/>
        </a:scene3d>
        <a:sp3d>
          <a:bevelT/>
        </a:sp3d>
      </dgm:spPr>
    </dgm:pt>
    <dgm:pt modelId="{BEDE5C1A-2975-481E-83A5-50041B12116E}" type="pres">
      <dgm:prSet presAssocID="{A7401D84-21FE-4844-9650-298629DB877E}" presName="parTxOnly" presStyleLbl="node1" presStyleIdx="2" presStyleCnt="3" custScaleX="87002">
        <dgm:presLayoutVars>
          <dgm:bulletEnabled val="1"/>
        </dgm:presLayoutVars>
      </dgm:prSet>
      <dgm:spPr/>
      <dgm:t>
        <a:bodyPr/>
        <a:lstStyle/>
        <a:p>
          <a:endParaRPr lang="en-US"/>
        </a:p>
      </dgm:t>
    </dgm:pt>
  </dgm:ptLst>
  <dgm:cxnLst>
    <dgm:cxn modelId="{811D4D28-698A-4F37-BF3A-C8A93C6D195B}" type="presOf" srcId="{A7401D84-21FE-4844-9650-298629DB877E}" destId="{BEDE5C1A-2975-481E-83A5-50041B12116E}" srcOrd="0" destOrd="0" presId="urn:microsoft.com/office/officeart/2005/8/layout/hChevron3"/>
    <dgm:cxn modelId="{33A3FD5E-9624-48ED-80AF-B5538C42EBBE}" srcId="{8A4BE97F-DB9C-4E66-A330-107FAA451ECE}" destId="{C3DD33FC-3940-4F45-BCBA-8244D0C26784}" srcOrd="1" destOrd="0" parTransId="{FC34E79B-8835-4E47-AD04-ECBE5C53197C}" sibTransId="{B9A83B2D-3749-4BEF-B2D0-41C72605A468}"/>
    <dgm:cxn modelId="{111C251A-5D7F-4937-9A08-6F75D45BD4C5}" type="presOf" srcId="{C3DD33FC-3940-4F45-BCBA-8244D0C26784}" destId="{F97BAA0D-1B08-459F-8C32-3DC73C9A0C0E}" srcOrd="0" destOrd="0" presId="urn:microsoft.com/office/officeart/2005/8/layout/hChevron3"/>
    <dgm:cxn modelId="{30AF9ACC-C904-49B8-BE88-06B291720838}" srcId="{8A4BE97F-DB9C-4E66-A330-107FAA451ECE}" destId="{A7401D84-21FE-4844-9650-298629DB877E}" srcOrd="2" destOrd="0" parTransId="{74D82169-292A-4655-8DCA-929E6F514E7A}" sibTransId="{CEE38247-85E3-4B35-859F-3F1D611AF13B}"/>
    <dgm:cxn modelId="{17BC5A02-5DDA-4BA0-BFE1-4ACFF3660C81}" type="presOf" srcId="{68D3FC94-A631-4874-8E0A-E07099A8530D}" destId="{72F1AEC7-3E53-432C-950F-5FA578303246}" srcOrd="0" destOrd="0" presId="urn:microsoft.com/office/officeart/2005/8/layout/hChevron3"/>
    <dgm:cxn modelId="{5C64B608-28C8-453B-BB8B-13DF9AE2FB9A}" srcId="{8A4BE97F-DB9C-4E66-A330-107FAA451ECE}" destId="{68D3FC94-A631-4874-8E0A-E07099A8530D}" srcOrd="0" destOrd="0" parTransId="{6BBB70BC-605C-460C-8DAC-9591FC78F93E}" sibTransId="{79FD1E0C-B10D-4383-A70E-3432FEACD63A}"/>
    <dgm:cxn modelId="{0FD0CBB2-CF9A-4922-8918-2F7521B42C0A}" type="presOf" srcId="{8A4BE97F-DB9C-4E66-A330-107FAA451ECE}" destId="{21205642-13D4-4E1F-B0A9-478199B11EE0}" srcOrd="0" destOrd="0" presId="urn:microsoft.com/office/officeart/2005/8/layout/hChevron3"/>
    <dgm:cxn modelId="{2B1EBF91-9722-4219-B54C-988E7B9E35F0}" type="presParOf" srcId="{21205642-13D4-4E1F-B0A9-478199B11EE0}" destId="{72F1AEC7-3E53-432C-950F-5FA578303246}" srcOrd="0" destOrd="0" presId="urn:microsoft.com/office/officeart/2005/8/layout/hChevron3"/>
    <dgm:cxn modelId="{62F03002-0F90-4DD2-8730-321378B05EB5}" type="presParOf" srcId="{21205642-13D4-4E1F-B0A9-478199B11EE0}" destId="{76C4AF8B-4A0F-4CFC-93D5-AB0670FA9EBA}" srcOrd="1" destOrd="0" presId="urn:microsoft.com/office/officeart/2005/8/layout/hChevron3"/>
    <dgm:cxn modelId="{0A44721B-3F01-45DC-ABFA-7195E1EB9B3B}" type="presParOf" srcId="{21205642-13D4-4E1F-B0A9-478199B11EE0}" destId="{F97BAA0D-1B08-459F-8C32-3DC73C9A0C0E}" srcOrd="2" destOrd="0" presId="urn:microsoft.com/office/officeart/2005/8/layout/hChevron3"/>
    <dgm:cxn modelId="{8D2EF7C5-11C3-498D-8326-838CBED740EF}" type="presParOf" srcId="{21205642-13D4-4E1F-B0A9-478199B11EE0}" destId="{693A05B4-E64A-4DF1-B50B-A830649894B3}" srcOrd="3" destOrd="0" presId="urn:microsoft.com/office/officeart/2005/8/layout/hChevron3"/>
    <dgm:cxn modelId="{E4E0490C-0021-4F6E-B1AD-4C114BC6BD8C}" type="presParOf" srcId="{21205642-13D4-4E1F-B0A9-478199B11EE0}" destId="{BEDE5C1A-2975-481E-83A5-50041B12116E}" srcOrd="4" destOrd="0" presId="urn:microsoft.com/office/officeart/2005/8/layout/hChevron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F1AEC7-3E53-432C-950F-5FA578303246}">
      <dsp:nvSpPr>
        <dsp:cNvPr id="0" name=""/>
        <dsp:cNvSpPr/>
      </dsp:nvSpPr>
      <dsp:spPr>
        <a:xfrm>
          <a:off x="572" y="0"/>
          <a:ext cx="2684155" cy="334713"/>
        </a:xfrm>
        <a:prstGeom prst="homePlate">
          <a:avLst/>
        </a:prstGeom>
        <a:solidFill>
          <a:srgbClr val="C000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lang="en-US" sz="1200" b="1" kern="1200" dirty="0" smtClean="0"/>
            <a:t>Red: &lt; 85%</a:t>
          </a:r>
          <a:r>
            <a:rPr lang="en-US" sz="1200" b="1" kern="1200" dirty="0"/>
            <a:t>	</a:t>
          </a:r>
        </a:p>
      </dsp:txBody>
      <dsp:txXfrm>
        <a:off x="572" y="0"/>
        <a:ext cx="2600477" cy="334713"/>
      </dsp:txXfrm>
    </dsp:sp>
    <dsp:sp modelId="{F97BAA0D-1B08-459F-8C32-3DC73C9A0C0E}">
      <dsp:nvSpPr>
        <dsp:cNvPr id="0" name=""/>
        <dsp:cNvSpPr/>
      </dsp:nvSpPr>
      <dsp:spPr>
        <a:xfrm>
          <a:off x="2147896" y="0"/>
          <a:ext cx="2684155" cy="334713"/>
        </a:xfrm>
        <a:prstGeom prst="chevron">
          <a:avLst/>
        </a:prstGeom>
        <a:solidFill>
          <a:srgbClr val="FFC305"/>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l" defTabSz="533400">
            <a:lnSpc>
              <a:spcPct val="90000"/>
            </a:lnSpc>
            <a:spcBef>
              <a:spcPct val="0"/>
            </a:spcBef>
            <a:spcAft>
              <a:spcPct val="35000"/>
            </a:spcAft>
          </a:pPr>
          <a:r>
            <a:rPr lang="en-US" sz="1200" b="1" kern="1200" dirty="0" smtClean="0"/>
            <a:t>Amber: &gt;/= 85% </a:t>
          </a:r>
          <a:r>
            <a:rPr lang="en-US" sz="1200" b="1" kern="1200" dirty="0"/>
            <a:t>- &lt; </a:t>
          </a:r>
          <a:r>
            <a:rPr lang="en-US" sz="1200" b="1" kern="1200" dirty="0" smtClean="0"/>
            <a:t>95%</a:t>
          </a:r>
          <a:endParaRPr lang="en-US" sz="1200" b="1" kern="1200" dirty="0"/>
        </a:p>
      </dsp:txBody>
      <dsp:txXfrm>
        <a:off x="2315253" y="0"/>
        <a:ext cx="2349442" cy="334713"/>
      </dsp:txXfrm>
    </dsp:sp>
    <dsp:sp modelId="{BEDE5C1A-2975-481E-83A5-50041B12116E}">
      <dsp:nvSpPr>
        <dsp:cNvPr id="0" name=""/>
        <dsp:cNvSpPr/>
      </dsp:nvSpPr>
      <dsp:spPr>
        <a:xfrm>
          <a:off x="4295221" y="0"/>
          <a:ext cx="2335269" cy="334713"/>
        </a:xfrm>
        <a:prstGeom prst="chevron">
          <a:avLst/>
        </a:prstGeom>
        <a:solidFill>
          <a:srgbClr val="00740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b="1" kern="1200" dirty="0"/>
            <a:t> </a:t>
          </a:r>
          <a:r>
            <a:rPr lang="en-US" sz="1200" b="1" kern="1200" dirty="0" smtClean="0"/>
            <a:t>Green: =/&gt; 95%</a:t>
          </a:r>
          <a:endParaRPr lang="en-US" sz="1200" b="1" kern="1200" dirty="0"/>
        </a:p>
      </dsp:txBody>
      <dsp:txXfrm>
        <a:off x="4462578" y="0"/>
        <a:ext cx="2000556" cy="3347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F1AEC7-3E53-432C-950F-5FA578303246}">
      <dsp:nvSpPr>
        <dsp:cNvPr id="0" name=""/>
        <dsp:cNvSpPr/>
      </dsp:nvSpPr>
      <dsp:spPr>
        <a:xfrm>
          <a:off x="572" y="0"/>
          <a:ext cx="2684155" cy="334713"/>
        </a:xfrm>
        <a:prstGeom prst="homePlate">
          <a:avLst/>
        </a:prstGeom>
        <a:solidFill>
          <a:srgbClr val="C000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lang="en-US" sz="1200" b="1" kern="1200" dirty="0" smtClean="0"/>
            <a:t>Red: &lt; 85%</a:t>
          </a:r>
          <a:r>
            <a:rPr lang="en-US" sz="1200" b="1" kern="1200" dirty="0"/>
            <a:t>	</a:t>
          </a:r>
        </a:p>
      </dsp:txBody>
      <dsp:txXfrm>
        <a:off x="572" y="0"/>
        <a:ext cx="2600477" cy="334713"/>
      </dsp:txXfrm>
    </dsp:sp>
    <dsp:sp modelId="{F97BAA0D-1B08-459F-8C32-3DC73C9A0C0E}">
      <dsp:nvSpPr>
        <dsp:cNvPr id="0" name=""/>
        <dsp:cNvSpPr/>
      </dsp:nvSpPr>
      <dsp:spPr>
        <a:xfrm>
          <a:off x="2147896" y="0"/>
          <a:ext cx="2684155" cy="334713"/>
        </a:xfrm>
        <a:prstGeom prst="chevron">
          <a:avLst/>
        </a:prstGeom>
        <a:solidFill>
          <a:srgbClr val="FFC305"/>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l" defTabSz="533400">
            <a:lnSpc>
              <a:spcPct val="90000"/>
            </a:lnSpc>
            <a:spcBef>
              <a:spcPct val="0"/>
            </a:spcBef>
            <a:spcAft>
              <a:spcPct val="35000"/>
            </a:spcAft>
          </a:pPr>
          <a:r>
            <a:rPr lang="en-US" sz="1200" b="1" kern="1200" dirty="0" smtClean="0"/>
            <a:t>Amber: &gt;/= 85% </a:t>
          </a:r>
          <a:r>
            <a:rPr lang="en-US" sz="1200" b="1" kern="1200" dirty="0"/>
            <a:t>- &lt; </a:t>
          </a:r>
          <a:r>
            <a:rPr lang="en-US" sz="1200" b="1" kern="1200" dirty="0" smtClean="0"/>
            <a:t>95%</a:t>
          </a:r>
          <a:endParaRPr lang="en-US" sz="1200" b="1" kern="1200" dirty="0"/>
        </a:p>
      </dsp:txBody>
      <dsp:txXfrm>
        <a:off x="2315253" y="0"/>
        <a:ext cx="2349442" cy="334713"/>
      </dsp:txXfrm>
    </dsp:sp>
    <dsp:sp modelId="{BEDE5C1A-2975-481E-83A5-50041B12116E}">
      <dsp:nvSpPr>
        <dsp:cNvPr id="0" name=""/>
        <dsp:cNvSpPr/>
      </dsp:nvSpPr>
      <dsp:spPr>
        <a:xfrm>
          <a:off x="4295221" y="0"/>
          <a:ext cx="2335269" cy="334713"/>
        </a:xfrm>
        <a:prstGeom prst="chevron">
          <a:avLst/>
        </a:prstGeom>
        <a:solidFill>
          <a:srgbClr val="00740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b="1" kern="1200" dirty="0"/>
            <a:t> </a:t>
          </a:r>
          <a:r>
            <a:rPr lang="en-US" sz="1200" b="1" kern="1200" dirty="0" smtClean="0"/>
            <a:t>Green: =/&gt; 95%</a:t>
          </a:r>
          <a:endParaRPr lang="en-US" sz="1200" b="1" kern="1200" dirty="0"/>
        </a:p>
      </dsp:txBody>
      <dsp:txXfrm>
        <a:off x="4462578" y="0"/>
        <a:ext cx="2000556" cy="3347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F1AEC7-3E53-432C-950F-5FA578303246}">
      <dsp:nvSpPr>
        <dsp:cNvPr id="0" name=""/>
        <dsp:cNvSpPr/>
      </dsp:nvSpPr>
      <dsp:spPr>
        <a:xfrm>
          <a:off x="572" y="0"/>
          <a:ext cx="2684155" cy="334713"/>
        </a:xfrm>
        <a:prstGeom prst="homePlate">
          <a:avLst/>
        </a:prstGeom>
        <a:solidFill>
          <a:srgbClr val="C000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lang="en-US" sz="1200" b="1" kern="1200" dirty="0" smtClean="0"/>
            <a:t>Red: &lt; 85%</a:t>
          </a:r>
          <a:r>
            <a:rPr lang="en-US" sz="1200" b="1" kern="1200" dirty="0"/>
            <a:t>	</a:t>
          </a:r>
        </a:p>
      </dsp:txBody>
      <dsp:txXfrm>
        <a:off x="572" y="0"/>
        <a:ext cx="2600477" cy="334713"/>
      </dsp:txXfrm>
    </dsp:sp>
    <dsp:sp modelId="{F97BAA0D-1B08-459F-8C32-3DC73C9A0C0E}">
      <dsp:nvSpPr>
        <dsp:cNvPr id="0" name=""/>
        <dsp:cNvSpPr/>
      </dsp:nvSpPr>
      <dsp:spPr>
        <a:xfrm>
          <a:off x="2147896" y="0"/>
          <a:ext cx="2684155" cy="334713"/>
        </a:xfrm>
        <a:prstGeom prst="chevron">
          <a:avLst/>
        </a:prstGeom>
        <a:solidFill>
          <a:srgbClr val="FFC305"/>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l" defTabSz="533400">
            <a:lnSpc>
              <a:spcPct val="90000"/>
            </a:lnSpc>
            <a:spcBef>
              <a:spcPct val="0"/>
            </a:spcBef>
            <a:spcAft>
              <a:spcPct val="35000"/>
            </a:spcAft>
          </a:pPr>
          <a:r>
            <a:rPr lang="en-US" sz="1200" b="1" kern="1200" dirty="0" smtClean="0"/>
            <a:t>Amber: &gt;/= 85% </a:t>
          </a:r>
          <a:r>
            <a:rPr lang="en-US" sz="1200" b="1" kern="1200" dirty="0"/>
            <a:t>- &lt; </a:t>
          </a:r>
          <a:r>
            <a:rPr lang="en-US" sz="1200" b="1" kern="1200" dirty="0" smtClean="0"/>
            <a:t>95%</a:t>
          </a:r>
          <a:endParaRPr lang="en-US" sz="1200" b="1" kern="1200" dirty="0"/>
        </a:p>
      </dsp:txBody>
      <dsp:txXfrm>
        <a:off x="2315253" y="0"/>
        <a:ext cx="2349442" cy="334713"/>
      </dsp:txXfrm>
    </dsp:sp>
    <dsp:sp modelId="{BEDE5C1A-2975-481E-83A5-50041B12116E}">
      <dsp:nvSpPr>
        <dsp:cNvPr id="0" name=""/>
        <dsp:cNvSpPr/>
      </dsp:nvSpPr>
      <dsp:spPr>
        <a:xfrm>
          <a:off x="4295221" y="0"/>
          <a:ext cx="2335269" cy="334713"/>
        </a:xfrm>
        <a:prstGeom prst="chevron">
          <a:avLst/>
        </a:prstGeom>
        <a:solidFill>
          <a:srgbClr val="00740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b="1" kern="1200" dirty="0"/>
            <a:t> </a:t>
          </a:r>
          <a:r>
            <a:rPr lang="en-US" sz="1200" b="1" kern="1200" dirty="0" smtClean="0"/>
            <a:t>Green: =/&gt; 95%</a:t>
          </a:r>
          <a:endParaRPr lang="en-US" sz="1200" b="1" kern="1200" dirty="0"/>
        </a:p>
      </dsp:txBody>
      <dsp:txXfrm>
        <a:off x="4462578" y="0"/>
        <a:ext cx="2000556" cy="334713"/>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9015" cy="464820"/>
          </a:xfrm>
          <a:prstGeom prst="rect">
            <a:avLst/>
          </a:prstGeom>
          <a:noFill/>
          <a:ln w="9525">
            <a:noFill/>
            <a:miter lim="800000"/>
            <a:headEnd/>
            <a:tailEnd/>
          </a:ln>
          <a:effectLst/>
        </p:spPr>
        <p:txBody>
          <a:bodyPr vert="horz" wrap="square" lIns="93165" tIns="46583" rIns="93165" bIns="46583" numCol="1" anchor="t" anchorCtr="0" compatLnSpc="1">
            <a:prstTxWarp prst="textNoShape">
              <a:avLst/>
            </a:prstTxWarp>
          </a:bodyPr>
          <a:lstStyle>
            <a:lvl1pPr defTabSz="932106">
              <a:defRPr sz="1200"/>
            </a:lvl1pPr>
          </a:lstStyle>
          <a:p>
            <a:pPr>
              <a:defRPr/>
            </a:pPr>
            <a:endParaRPr lang="en-US" dirty="0"/>
          </a:p>
        </p:txBody>
      </p:sp>
      <p:sp>
        <p:nvSpPr>
          <p:cNvPr id="10243" name="Rectangle 3"/>
          <p:cNvSpPr>
            <a:spLocks noGrp="1" noChangeArrowheads="1"/>
          </p:cNvSpPr>
          <p:nvPr>
            <p:ph type="dt" sz="quarter" idx="1"/>
          </p:nvPr>
        </p:nvSpPr>
        <p:spPr bwMode="auto">
          <a:xfrm>
            <a:off x="3971386" y="0"/>
            <a:ext cx="3039014" cy="464820"/>
          </a:xfrm>
          <a:prstGeom prst="rect">
            <a:avLst/>
          </a:prstGeom>
          <a:noFill/>
          <a:ln w="9525">
            <a:noFill/>
            <a:miter lim="800000"/>
            <a:headEnd/>
            <a:tailEnd/>
          </a:ln>
          <a:effectLst/>
        </p:spPr>
        <p:txBody>
          <a:bodyPr vert="horz" wrap="square" lIns="93165" tIns="46583" rIns="93165" bIns="46583" numCol="1" anchor="t" anchorCtr="0" compatLnSpc="1">
            <a:prstTxWarp prst="textNoShape">
              <a:avLst/>
            </a:prstTxWarp>
          </a:bodyPr>
          <a:lstStyle>
            <a:lvl1pPr algn="r" defTabSz="932106">
              <a:defRPr sz="1200"/>
            </a:lvl1pPr>
          </a:lstStyle>
          <a:p>
            <a:pPr>
              <a:defRPr/>
            </a:pPr>
            <a:endParaRPr lang="en-US" dirty="0"/>
          </a:p>
        </p:txBody>
      </p:sp>
      <p:sp>
        <p:nvSpPr>
          <p:cNvPr id="10244" name="Rectangle 4"/>
          <p:cNvSpPr>
            <a:spLocks noGrp="1" noChangeArrowheads="1"/>
          </p:cNvSpPr>
          <p:nvPr>
            <p:ph type="ftr" sz="quarter" idx="2"/>
          </p:nvPr>
        </p:nvSpPr>
        <p:spPr bwMode="auto">
          <a:xfrm>
            <a:off x="0" y="8831580"/>
            <a:ext cx="3039015" cy="464820"/>
          </a:xfrm>
          <a:prstGeom prst="rect">
            <a:avLst/>
          </a:prstGeom>
          <a:noFill/>
          <a:ln w="9525">
            <a:noFill/>
            <a:miter lim="800000"/>
            <a:headEnd/>
            <a:tailEnd/>
          </a:ln>
          <a:effectLst/>
        </p:spPr>
        <p:txBody>
          <a:bodyPr vert="horz" wrap="square" lIns="93165" tIns="46583" rIns="93165" bIns="46583" numCol="1" anchor="b" anchorCtr="0" compatLnSpc="1">
            <a:prstTxWarp prst="textNoShape">
              <a:avLst/>
            </a:prstTxWarp>
          </a:bodyPr>
          <a:lstStyle>
            <a:lvl1pPr defTabSz="932106">
              <a:defRPr sz="1200"/>
            </a:lvl1pPr>
          </a:lstStyle>
          <a:p>
            <a:pPr>
              <a:defRPr/>
            </a:pPr>
            <a:endParaRPr lang="en-US" dirty="0"/>
          </a:p>
        </p:txBody>
      </p:sp>
      <p:sp>
        <p:nvSpPr>
          <p:cNvPr id="10245" name="Rectangle 5"/>
          <p:cNvSpPr>
            <a:spLocks noGrp="1" noChangeArrowheads="1"/>
          </p:cNvSpPr>
          <p:nvPr>
            <p:ph type="sldNum" sz="quarter" idx="3"/>
          </p:nvPr>
        </p:nvSpPr>
        <p:spPr bwMode="auto">
          <a:xfrm>
            <a:off x="3971386" y="8831580"/>
            <a:ext cx="3039014" cy="464820"/>
          </a:xfrm>
          <a:prstGeom prst="rect">
            <a:avLst/>
          </a:prstGeom>
          <a:noFill/>
          <a:ln w="9525">
            <a:noFill/>
            <a:miter lim="800000"/>
            <a:headEnd/>
            <a:tailEnd/>
          </a:ln>
          <a:effectLst/>
        </p:spPr>
        <p:txBody>
          <a:bodyPr vert="horz" wrap="square" lIns="93165" tIns="46583" rIns="93165" bIns="46583" numCol="1" anchor="b" anchorCtr="0" compatLnSpc="1">
            <a:prstTxWarp prst="textNoShape">
              <a:avLst/>
            </a:prstTxWarp>
          </a:bodyPr>
          <a:lstStyle>
            <a:lvl1pPr algn="r" defTabSz="932106">
              <a:defRPr sz="1200"/>
            </a:lvl1pPr>
          </a:lstStyle>
          <a:p>
            <a:pPr>
              <a:defRPr/>
            </a:pPr>
            <a:fld id="{0240282C-E911-47FC-AD9D-AB0113A299B0}" type="slidenum">
              <a:rPr lang="en-US"/>
              <a:pPr>
                <a:defRPr/>
              </a:pPr>
              <a:t>‹#›</a:t>
            </a:fld>
            <a:endParaRPr lang="en-US" dirty="0"/>
          </a:p>
        </p:txBody>
      </p:sp>
    </p:spTree>
    <p:extLst>
      <p:ext uri="{BB962C8B-B14F-4D97-AF65-F5344CB8AC3E}">
        <p14:creationId xmlns:p14="http://schemas.microsoft.com/office/powerpoint/2010/main" val="4207694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8" name="Rectangle 4"/>
          <p:cNvSpPr>
            <a:spLocks noGrp="1" noRot="1" noChangeAspect="1" noChangeArrowheads="1" noTextEdit="1"/>
          </p:cNvSpPr>
          <p:nvPr>
            <p:ph type="sldImg" idx="2"/>
          </p:nvPr>
        </p:nvSpPr>
        <p:spPr bwMode="auto">
          <a:xfrm>
            <a:off x="831850" y="347663"/>
            <a:ext cx="5318125" cy="3989387"/>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496174" y="4453539"/>
            <a:ext cx="5997929" cy="4177006"/>
          </a:xfrm>
          <a:prstGeom prst="rect">
            <a:avLst/>
          </a:prstGeom>
          <a:noFill/>
          <a:ln w="9525">
            <a:noFill/>
            <a:miter lim="800000"/>
            <a:headEnd/>
            <a:tailEnd/>
          </a:ln>
          <a:effectLst/>
        </p:spPr>
        <p:txBody>
          <a:bodyPr vert="horz" wrap="square" lIns="93165" tIns="46583" rIns="93165" bIns="46583"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3318" name="Rectangle 6"/>
          <p:cNvSpPr>
            <a:spLocks noGrp="1" noChangeArrowheads="1"/>
          </p:cNvSpPr>
          <p:nvPr>
            <p:ph type="ftr" sz="quarter" idx="4"/>
          </p:nvPr>
        </p:nvSpPr>
        <p:spPr bwMode="auto">
          <a:xfrm>
            <a:off x="0" y="8831580"/>
            <a:ext cx="3039015" cy="464820"/>
          </a:xfrm>
          <a:prstGeom prst="rect">
            <a:avLst/>
          </a:prstGeom>
          <a:noFill/>
          <a:ln w="9525">
            <a:noFill/>
            <a:miter lim="800000"/>
            <a:headEnd/>
            <a:tailEnd/>
          </a:ln>
          <a:effectLst/>
        </p:spPr>
        <p:txBody>
          <a:bodyPr vert="horz" wrap="square" lIns="93165" tIns="46583" rIns="93165" bIns="46583" numCol="1" anchor="b" anchorCtr="0" compatLnSpc="1">
            <a:prstTxWarp prst="textNoShape">
              <a:avLst/>
            </a:prstTxWarp>
          </a:bodyPr>
          <a:lstStyle>
            <a:lvl1pPr defTabSz="932106">
              <a:defRPr sz="1200"/>
            </a:lvl1pPr>
          </a:lstStyle>
          <a:p>
            <a:pPr>
              <a:defRPr/>
            </a:pPr>
            <a:endParaRPr lang="en-US" dirty="0"/>
          </a:p>
        </p:txBody>
      </p:sp>
      <p:sp>
        <p:nvSpPr>
          <p:cNvPr id="13319" name="Rectangle 7"/>
          <p:cNvSpPr>
            <a:spLocks noGrp="1" noChangeArrowheads="1"/>
          </p:cNvSpPr>
          <p:nvPr>
            <p:ph type="sldNum" sz="quarter" idx="5"/>
          </p:nvPr>
        </p:nvSpPr>
        <p:spPr bwMode="auto">
          <a:xfrm>
            <a:off x="3971386" y="8831580"/>
            <a:ext cx="3039014" cy="464820"/>
          </a:xfrm>
          <a:prstGeom prst="rect">
            <a:avLst/>
          </a:prstGeom>
          <a:noFill/>
          <a:ln w="9525">
            <a:noFill/>
            <a:miter lim="800000"/>
            <a:headEnd/>
            <a:tailEnd/>
          </a:ln>
          <a:effectLst/>
        </p:spPr>
        <p:txBody>
          <a:bodyPr vert="horz" wrap="square" lIns="93165" tIns="46583" rIns="93165" bIns="46583" numCol="1" anchor="b" anchorCtr="0" compatLnSpc="1">
            <a:prstTxWarp prst="textNoShape">
              <a:avLst/>
            </a:prstTxWarp>
          </a:bodyPr>
          <a:lstStyle>
            <a:lvl1pPr algn="r" defTabSz="932106">
              <a:defRPr sz="1200"/>
            </a:lvl1pPr>
          </a:lstStyle>
          <a:p>
            <a:pPr>
              <a:defRPr/>
            </a:pPr>
            <a:fld id="{7511B7AF-8EEA-4633-97B7-B240F8560A6E}" type="slidenum">
              <a:rPr lang="en-US"/>
              <a:pPr>
                <a:defRPr/>
              </a:pPr>
              <a:t>‹#›</a:t>
            </a:fld>
            <a:endParaRPr lang="en-US" dirty="0"/>
          </a:p>
        </p:txBody>
      </p:sp>
      <p:sp>
        <p:nvSpPr>
          <p:cNvPr id="8" name="Rectangle 2"/>
          <p:cNvSpPr>
            <a:spLocks noGrp="1" noChangeArrowheads="1"/>
          </p:cNvSpPr>
          <p:nvPr>
            <p:ph type="hdr" sz="quarter"/>
          </p:nvPr>
        </p:nvSpPr>
        <p:spPr>
          <a:xfrm>
            <a:off x="7" y="12"/>
            <a:ext cx="3038145" cy="464205"/>
          </a:xfrm>
          <a:prstGeom prst="rect">
            <a:avLst/>
          </a:prstGeom>
          <a:ln/>
        </p:spPr>
        <p:txBody>
          <a:bodyPr lIns="91934" tIns="45967" rIns="91934" bIns="45967"/>
          <a:lstStyle>
            <a:lvl1pPr>
              <a:defRPr sz="1400" b="1"/>
            </a:lvl1pPr>
          </a:lstStyle>
          <a:p>
            <a:r>
              <a:rPr lang="en-US" dirty="0" smtClean="0"/>
              <a:t>MIL0 110 - Military Project Closeout </a:t>
            </a:r>
            <a:endParaRPr lang="en-US" dirty="0"/>
          </a:p>
        </p:txBody>
      </p:sp>
    </p:spTree>
    <p:extLst>
      <p:ext uri="{BB962C8B-B14F-4D97-AF65-F5344CB8AC3E}">
        <p14:creationId xmlns:p14="http://schemas.microsoft.com/office/powerpoint/2010/main" val="3306632668"/>
      </p:ext>
    </p:extLst>
  </p:cSld>
  <p:clrMap bg1="lt1" tx1="dk1" bg2="lt2" tx2="dk2" accent1="accent1" accent2="accent2" accent3="accent3" accent4="accent4" accent5="accent5" accent6="accent6" hlink="hlink" folHlink="folHlink"/>
  <p:notesStyle>
    <a:lvl1pPr algn="l" rtl="0" eaLnBrk="0" fontAlgn="base" hangingPunct="0">
      <a:spcBef>
        <a:spcPts val="0"/>
      </a:spcBef>
      <a:spcAft>
        <a:spcPct val="0"/>
      </a:spcAft>
      <a:defRPr sz="1000" kern="1200">
        <a:solidFill>
          <a:schemeClr val="tx1"/>
        </a:solidFill>
        <a:latin typeface="Times New Roman" pitchFamily="18" charset="0"/>
        <a:ea typeface="+mn-ea"/>
        <a:cs typeface="+mn-cs"/>
      </a:defRPr>
    </a:lvl1pPr>
    <a:lvl2pPr marL="457200" algn="l" rtl="0" eaLnBrk="0" fontAlgn="base" hangingPunct="0">
      <a:spcBef>
        <a:spcPts val="0"/>
      </a:spcBef>
      <a:spcAft>
        <a:spcPct val="0"/>
      </a:spcAft>
      <a:defRPr sz="1000" kern="1200">
        <a:solidFill>
          <a:schemeClr val="tx1"/>
        </a:solidFill>
        <a:latin typeface="Times New Roman" pitchFamily="18" charset="0"/>
        <a:ea typeface="+mn-ea"/>
        <a:cs typeface="+mn-cs"/>
      </a:defRPr>
    </a:lvl2pPr>
    <a:lvl3pPr marL="914400" algn="l" rtl="0" eaLnBrk="0" fontAlgn="base" hangingPunct="0">
      <a:spcBef>
        <a:spcPts val="0"/>
      </a:spcBef>
      <a:spcAft>
        <a:spcPct val="0"/>
      </a:spcAft>
      <a:defRPr sz="1000" kern="1200">
        <a:solidFill>
          <a:schemeClr val="tx1"/>
        </a:solidFill>
        <a:latin typeface="Times New Roman" pitchFamily="18" charset="0"/>
        <a:ea typeface="+mn-ea"/>
        <a:cs typeface="+mn-cs"/>
      </a:defRPr>
    </a:lvl3pPr>
    <a:lvl4pPr marL="1371600" algn="l" rtl="0" eaLnBrk="0" fontAlgn="base" hangingPunct="0">
      <a:spcBef>
        <a:spcPts val="0"/>
      </a:spcBef>
      <a:spcAft>
        <a:spcPct val="0"/>
      </a:spcAft>
      <a:defRPr sz="1000" kern="1200">
        <a:solidFill>
          <a:schemeClr val="tx1"/>
        </a:solidFill>
        <a:latin typeface="Times New Roman" pitchFamily="18" charset="0"/>
        <a:ea typeface="+mn-ea"/>
        <a:cs typeface="+mn-cs"/>
      </a:defRPr>
    </a:lvl4pPr>
    <a:lvl5pPr marL="1828800" algn="l" rtl="0" eaLnBrk="0" fontAlgn="base" hangingPunct="0">
      <a:spcBef>
        <a:spcPts val="0"/>
      </a:spcBef>
      <a:spcAft>
        <a:spcPct val="0"/>
      </a:spcAft>
      <a:defRPr sz="10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xfrm>
            <a:off x="233679" y="4415790"/>
            <a:ext cx="6387254" cy="4570730"/>
          </a:xfrm>
          <a:noFill/>
          <a:ln/>
        </p:spPr>
        <p:txBody>
          <a:bodyPr>
            <a:normAutofit/>
          </a:bodyPr>
          <a:lstStyle/>
          <a:p>
            <a:pPr lvl="0"/>
            <a:endParaRPr lang="en-US" sz="1200" baseline="0" dirty="0" smtClean="0">
              <a:cs typeface="Times New Roman" pitchFamily="18" charset="0"/>
            </a:endParaRPr>
          </a:p>
        </p:txBody>
      </p:sp>
      <p:sp>
        <p:nvSpPr>
          <p:cNvPr id="13316" name="Slide Number Placeholder 3"/>
          <p:cNvSpPr>
            <a:spLocks noGrp="1"/>
          </p:cNvSpPr>
          <p:nvPr>
            <p:ph type="sldNum" sz="quarter" idx="5"/>
          </p:nvPr>
        </p:nvSpPr>
        <p:spPr>
          <a:noFill/>
        </p:spPr>
        <p:txBody>
          <a:bodyPr/>
          <a:lstStyle/>
          <a:p>
            <a:fld id="{BC2D8082-473E-411E-8B7B-ED61949D3163}" type="slidenum">
              <a:rPr lang="en-US" smtClean="0"/>
              <a:pPr/>
              <a:t>1</a:t>
            </a:fld>
            <a:endParaRPr lang="en-US" dirty="0" smtClean="0"/>
          </a:p>
        </p:txBody>
      </p:sp>
    </p:spTree>
    <p:extLst>
      <p:ext uri="{BB962C8B-B14F-4D97-AF65-F5344CB8AC3E}">
        <p14:creationId xmlns:p14="http://schemas.microsoft.com/office/powerpoint/2010/main" val="1544245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xfrm>
            <a:off x="3970339" y="8829675"/>
            <a:ext cx="3038475" cy="465138"/>
          </a:xfrm>
          <a:prstGeom prst="rect">
            <a:avLst/>
          </a:prstGeom>
          <a:noFill/>
        </p:spPr>
        <p:txBody>
          <a:bodyPr lIns="91427" tIns="45713" rIns="91427" bIns="45713"/>
          <a:lstStyle/>
          <a:p>
            <a:fld id="{A0C88E56-029C-4851-AD86-0913F511AA23}" type="slidenum">
              <a:rPr lang="en-US" smtClean="0"/>
              <a:pPr/>
              <a:t>16</a:t>
            </a:fld>
            <a:endParaRPr lang="en-US" dirty="0"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US" dirty="0" smtClean="0"/>
              <a:t>Test Question:  APPMS – Personal Property System</a:t>
            </a:r>
          </a:p>
        </p:txBody>
      </p:sp>
    </p:spTree>
    <p:extLst>
      <p:ext uri="{BB962C8B-B14F-4D97-AF65-F5344CB8AC3E}">
        <p14:creationId xmlns:p14="http://schemas.microsoft.com/office/powerpoint/2010/main" val="2970505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3177" tIns="46589" rIns="93177" bIns="46589"/>
          <a:lstStyle/>
          <a:p>
            <a:pPr>
              <a:defRPr/>
            </a:pPr>
            <a:fld id="{7A299A9E-69CA-4128-A1B2-6D7DF79B485F}" type="slidenum">
              <a:rPr lang="en-US" smtClean="0">
                <a:solidFill>
                  <a:prstClr val="black"/>
                </a:solidFill>
              </a:rPr>
              <a:pPr>
                <a:defRPr/>
              </a:pPr>
              <a:t>28</a:t>
            </a:fld>
            <a:endParaRPr lang="en-US" dirty="0">
              <a:solidFill>
                <a:prstClr val="black"/>
              </a:solidFill>
            </a:endParaRPr>
          </a:p>
        </p:txBody>
      </p:sp>
    </p:spTree>
    <p:extLst>
      <p:ext uri="{BB962C8B-B14F-4D97-AF65-F5344CB8AC3E}">
        <p14:creationId xmlns:p14="http://schemas.microsoft.com/office/powerpoint/2010/main" val="568902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3177" tIns="46589" rIns="93177" bIns="46589"/>
          <a:lstStyle/>
          <a:p>
            <a:pPr>
              <a:defRPr/>
            </a:pPr>
            <a:fld id="{7A299A9E-69CA-4128-A1B2-6D7DF79B485F}" type="slidenum">
              <a:rPr lang="en-US" smtClean="0">
                <a:solidFill>
                  <a:prstClr val="black"/>
                </a:solidFill>
              </a:rPr>
              <a:pPr>
                <a:defRPr/>
              </a:pPr>
              <a:t>31</a:t>
            </a:fld>
            <a:endParaRPr lang="en-US" dirty="0">
              <a:solidFill>
                <a:prstClr val="black"/>
              </a:solidFill>
            </a:endParaRPr>
          </a:p>
        </p:txBody>
      </p:sp>
    </p:spTree>
    <p:extLst>
      <p:ext uri="{BB962C8B-B14F-4D97-AF65-F5344CB8AC3E}">
        <p14:creationId xmlns:p14="http://schemas.microsoft.com/office/powerpoint/2010/main" val="3245360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3177" tIns="46589" rIns="93177" bIns="46589"/>
          <a:lstStyle/>
          <a:p>
            <a:pPr>
              <a:defRPr/>
            </a:pPr>
            <a:fld id="{7A299A9E-69CA-4128-A1B2-6D7DF79B485F}" type="slidenum">
              <a:rPr lang="en-US" smtClean="0">
                <a:solidFill>
                  <a:prstClr val="black"/>
                </a:solidFill>
              </a:rPr>
              <a:pPr>
                <a:defRPr/>
              </a:pPr>
              <a:t>32</a:t>
            </a:fld>
            <a:endParaRPr lang="en-US" dirty="0">
              <a:solidFill>
                <a:prstClr val="black"/>
              </a:solidFill>
            </a:endParaRPr>
          </a:p>
        </p:txBody>
      </p:sp>
    </p:spTree>
    <p:extLst>
      <p:ext uri="{BB962C8B-B14F-4D97-AF65-F5344CB8AC3E}">
        <p14:creationId xmlns:p14="http://schemas.microsoft.com/office/powerpoint/2010/main" val="1598554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3177" tIns="46589" rIns="93177" bIns="46589"/>
          <a:lstStyle/>
          <a:p>
            <a:pPr>
              <a:defRPr/>
            </a:pPr>
            <a:fld id="{7A299A9E-69CA-4128-A1B2-6D7DF79B485F}" type="slidenum">
              <a:rPr lang="en-US" smtClean="0">
                <a:solidFill>
                  <a:prstClr val="black"/>
                </a:solidFill>
              </a:rPr>
              <a:pPr>
                <a:defRPr/>
              </a:pPr>
              <a:t>34</a:t>
            </a:fld>
            <a:endParaRPr lang="en-US" dirty="0">
              <a:solidFill>
                <a:prstClr val="black"/>
              </a:solidFill>
            </a:endParaRPr>
          </a:p>
        </p:txBody>
      </p:sp>
    </p:spTree>
    <p:extLst>
      <p:ext uri="{BB962C8B-B14F-4D97-AF65-F5344CB8AC3E}">
        <p14:creationId xmlns:p14="http://schemas.microsoft.com/office/powerpoint/2010/main" val="441557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7725" y="468313"/>
            <a:ext cx="5319713" cy="3989387"/>
          </a:xfrm>
        </p:spPr>
      </p:sp>
      <p:sp>
        <p:nvSpPr>
          <p:cNvPr id="3" name="Notes Placeholder 2"/>
          <p:cNvSpPr>
            <a:spLocks noGrp="1"/>
          </p:cNvSpPr>
          <p:nvPr>
            <p:ph type="body" idx="1"/>
          </p:nvPr>
        </p:nvSpPr>
        <p:spPr>
          <a:xfrm>
            <a:off x="496174" y="4730067"/>
            <a:ext cx="5997929" cy="3900478"/>
          </a:xfrm>
        </p:spPr>
        <p:txBody>
          <a:bodyPr>
            <a:normAutofit/>
          </a:bodyPr>
          <a:lstStyle/>
          <a:p>
            <a:r>
              <a:rPr lang="en-US" sz="1200" b="1" dirty="0" smtClean="0"/>
              <a:t>PRB Monitoring (180 days and Beyond): </a:t>
            </a:r>
            <a:r>
              <a:rPr lang="en-US" sz="1200" dirty="0" smtClean="0"/>
              <a:t>Even though the metric is from 365 days and beyond, District’s should monitor projects with durations 180 days and beyond.</a:t>
            </a:r>
          </a:p>
          <a:p>
            <a:r>
              <a:rPr lang="en-US" sz="1200" b="1" dirty="0" smtClean="0"/>
              <a:t>QC of District Data: </a:t>
            </a:r>
            <a:r>
              <a:rPr lang="en-US" sz="1200" dirty="0" smtClean="0"/>
              <a:t>Periodic QC of P2/ Construction Data.</a:t>
            </a:r>
          </a:p>
          <a:p>
            <a:r>
              <a:rPr lang="en-US" sz="1200" b="1" dirty="0" smtClean="0"/>
              <a:t>Contracts vs. Projects: </a:t>
            </a:r>
            <a:r>
              <a:rPr lang="en-US" sz="1200" dirty="0" smtClean="0"/>
              <a:t>Identify what is reportable. </a:t>
            </a:r>
          </a:p>
          <a:p>
            <a:r>
              <a:rPr lang="en-US" sz="1200" b="1" dirty="0" smtClean="0"/>
              <a:t>Institutionalize the use of the BOD ECB.</a:t>
            </a:r>
          </a:p>
          <a:p>
            <a:r>
              <a:rPr lang="en-US" sz="1200" b="1" dirty="0" smtClean="0"/>
              <a:t>Analyze Trends: </a:t>
            </a:r>
            <a:r>
              <a:rPr lang="en-US" sz="1200" dirty="0" smtClean="0"/>
              <a:t>Periodically analyze delays to see if there is preventative and/or corrective actions that need to be pursued locally or nationally.</a:t>
            </a:r>
          </a:p>
          <a:p>
            <a:r>
              <a:rPr lang="en-US" sz="1200" b="1" dirty="0" smtClean="0"/>
              <a:t>CCG/EBP Refresher Training: </a:t>
            </a:r>
            <a:r>
              <a:rPr lang="en-US" sz="1200" dirty="0" smtClean="0"/>
              <a:t>Periodically, based on District performance, verify if additional training is needed regarding the CCG or EBP.</a:t>
            </a:r>
          </a:p>
          <a:p>
            <a:r>
              <a:rPr lang="en-US" sz="1200" b="1" dirty="0" smtClean="0"/>
              <a:t>Assigning a Project Closeout Project Manager.</a:t>
            </a:r>
          </a:p>
          <a:p>
            <a:r>
              <a:rPr lang="en-US" sz="1200" b="1" dirty="0" smtClean="0"/>
              <a:t>Closely monitor and assign Acceptable Delay Codes.</a:t>
            </a:r>
          </a:p>
          <a:p>
            <a:endParaRPr lang="en-US" dirty="0"/>
          </a:p>
        </p:txBody>
      </p:sp>
      <p:sp>
        <p:nvSpPr>
          <p:cNvPr id="4" name="Rectangle 7"/>
          <p:cNvSpPr txBox="1">
            <a:spLocks noChangeArrowheads="1"/>
          </p:cNvSpPr>
          <p:nvPr/>
        </p:nvSpPr>
        <p:spPr>
          <a:xfrm>
            <a:off x="3970734" y="8830660"/>
            <a:ext cx="3038145" cy="464205"/>
          </a:xfrm>
          <a:prstGeom prst="rect">
            <a:avLst/>
          </a:prstGeom>
          <a:ln/>
        </p:spPr>
        <p:txBody>
          <a:bodyPr lIns="88127" tIns="44065" rIns="88127" bIns="44065"/>
          <a:lstStyle/>
          <a:p>
            <a:pPr algn="r" defTabSz="914282">
              <a:defRPr/>
            </a:pPr>
            <a:endParaRPr lang="en-US" sz="1400" dirty="0">
              <a:latin typeface="Arial" charset="0"/>
            </a:endParaRPr>
          </a:p>
          <a:p>
            <a:pPr algn="r" defTabSz="914282">
              <a:defRPr/>
            </a:pPr>
            <a:fld id="{B156E6A4-57C2-484E-A9D3-F8CBA8239663}" type="slidenum">
              <a:rPr lang="en-US" sz="1400">
                <a:latin typeface="Arial" charset="0"/>
              </a:rPr>
              <a:pPr algn="r" defTabSz="914282">
                <a:defRPr/>
              </a:pPr>
              <a:t>35</a:t>
            </a:fld>
            <a:endParaRPr lang="en-US" sz="1800" dirty="0">
              <a:latin typeface="Arial" charset="0"/>
            </a:endParaRPr>
          </a:p>
        </p:txBody>
      </p:sp>
    </p:spTree>
    <p:extLst>
      <p:ext uri="{BB962C8B-B14F-4D97-AF65-F5344CB8AC3E}">
        <p14:creationId xmlns:p14="http://schemas.microsoft.com/office/powerpoint/2010/main" val="3423748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3438" y="349250"/>
            <a:ext cx="5314950" cy="3986213"/>
          </a:xfrm>
        </p:spPr>
      </p:sp>
      <p:sp>
        <p:nvSpPr>
          <p:cNvPr id="3" name="Notes Placeholder 2"/>
          <p:cNvSpPr>
            <a:spLocks noGrp="1"/>
          </p:cNvSpPr>
          <p:nvPr>
            <p:ph type="body" idx="1"/>
          </p:nvPr>
        </p:nvSpPr>
        <p:spPr/>
        <p:txBody>
          <a:bodyPr/>
          <a:lstStyle/>
          <a:p>
            <a:r>
              <a:rPr lang="en-US" b="1" dirty="0" smtClean="0"/>
              <a:t>USACE PERFORMANCE MANAGEMENT SYSTEM</a:t>
            </a:r>
          </a:p>
          <a:p>
            <a:r>
              <a:rPr lang="en-US" dirty="0" smtClean="0"/>
              <a:t>The USACE Performance Measurement System, known as the Command Management Review (CMR), is a quarterly review by USACE Commanders of the USACE strategic Campaign  Goals/Objectives and select Directorate Management Review (DMR) metrics which focuses on operational performance. This approach focuses on the needs of one HQs and Regional Business Centers (RBC) as described in USACE 2012, linking the USACE Campaign Plan and other strategic guidance to quarterly performance objectives.</a:t>
            </a:r>
          </a:p>
          <a:p>
            <a:endParaRPr lang="en-US" dirty="0" smtClean="0"/>
          </a:p>
          <a:p>
            <a:r>
              <a:rPr lang="en-US" dirty="0" smtClean="0"/>
              <a:t>The USACE CMR ties strategic and operational performance. The CMR specifically includes discussion and tracking of USACE compliance with the USACE Campaign Plan. While no longer directly oriented toward the Balanced Scorecard, the measurement system requires organization-specific synthesis, alignment, and integration that focus on key results. To this end, individual DMRs within each functional component is a foundation and backdrop to the ultimate analyses provided to decision makers. </a:t>
            </a:r>
          </a:p>
          <a:p>
            <a:endParaRPr lang="en-US" dirty="0" smtClean="0"/>
          </a:p>
          <a:p>
            <a:r>
              <a:rPr lang="en-US" dirty="0" smtClean="0"/>
              <a:t>During these DMRs, each HQ Directorate and RBC discusses detailed measures related to current operations and initiatives. Out of Tolerance areas discovered during each DMR, or programmatic issues requiring leadership involvement are briefed during the CMR.  This quarterly engagement between staff elements enhances understanding and synergy within the organization.</a:t>
            </a:r>
          </a:p>
          <a:p>
            <a:endParaRPr lang="en-US" dirty="0" smtClean="0"/>
          </a:p>
          <a:p>
            <a:r>
              <a:rPr lang="en-US" dirty="0" smtClean="0"/>
              <a:t>DMR recommendations brought forward by individual functional directorates for briefing at the CMR are presented to the DCG for approval. Following DCG approval these prioritized issues and topics become the areas for the quarterly CMR discussion and ultimate decision making. The DMR metrics are posted on the USACE Website under CCG within the Directorate of Resource Management website.</a:t>
            </a:r>
          </a:p>
          <a:p>
            <a:endParaRPr lang="en-US" dirty="0" smtClean="0"/>
          </a:p>
          <a:p>
            <a:r>
              <a:rPr lang="en-US" dirty="0" smtClean="0"/>
              <a:t>Completing the circle, the quarterly DMR/CMR process is complemented by the Command Strategic Review (CSR). The CSR assesses the performance of the MSC and their progress in meeting USACE goals and objectives.</a:t>
            </a:r>
          </a:p>
          <a:p>
            <a:endParaRPr lang="en-US" dirty="0"/>
          </a:p>
        </p:txBody>
      </p:sp>
      <p:sp>
        <p:nvSpPr>
          <p:cNvPr id="4" name="Slide Number Placeholder 3"/>
          <p:cNvSpPr>
            <a:spLocks noGrp="1"/>
          </p:cNvSpPr>
          <p:nvPr>
            <p:ph type="sldNum" sz="quarter" idx="10"/>
          </p:nvPr>
        </p:nvSpPr>
        <p:spPr/>
        <p:txBody>
          <a:bodyPr/>
          <a:lstStyle/>
          <a:p>
            <a:pPr>
              <a:defRPr/>
            </a:pPr>
            <a:fld id="{7511B7AF-8EEA-4633-97B7-B240F8560A6E}" type="slidenum">
              <a:rPr lang="en-US" smtClean="0"/>
              <a:pPr>
                <a:defRPr/>
              </a:pPr>
              <a:t>4</a:t>
            </a:fld>
            <a:endParaRPr lang="en-US" dirty="0"/>
          </a:p>
        </p:txBody>
      </p:sp>
    </p:spTree>
    <p:extLst>
      <p:ext uri="{BB962C8B-B14F-4D97-AF65-F5344CB8AC3E}">
        <p14:creationId xmlns:p14="http://schemas.microsoft.com/office/powerpoint/2010/main" val="4167442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3438" y="349250"/>
            <a:ext cx="5314950" cy="3986213"/>
          </a:xfrm>
        </p:spPr>
      </p:sp>
      <p:sp>
        <p:nvSpPr>
          <p:cNvPr id="3" name="Notes Placeholder 2"/>
          <p:cNvSpPr>
            <a:spLocks noGrp="1"/>
          </p:cNvSpPr>
          <p:nvPr>
            <p:ph type="body" idx="1"/>
          </p:nvPr>
        </p:nvSpPr>
        <p:spPr/>
        <p:txBody>
          <a:bodyPr/>
          <a:lstStyle/>
          <a:p>
            <a:r>
              <a:rPr lang="en-US" sz="1200" b="1" dirty="0" smtClean="0">
                <a:cs typeface="Times New Roman" pitchFamily="18" charset="0"/>
              </a:rPr>
              <a:t>Purpose: </a:t>
            </a:r>
            <a:r>
              <a:rPr lang="en-US" sz="1200" dirty="0" smtClean="0">
                <a:cs typeface="Times New Roman" pitchFamily="18" charset="0"/>
              </a:rPr>
              <a:t>Provide visibility on the Corps’ ability and effectiveness to financially closeout projects, transfer assets to the installation for timely programming of future O&amp;M SRM funds for the completed projects and meet the Chief Financial Officer’s (CFO) goals.</a:t>
            </a:r>
          </a:p>
          <a:p>
            <a:endParaRPr lang="en-US" sz="1200" b="1" dirty="0" smtClean="0">
              <a:cs typeface="Times New Roman" pitchFamily="18" charset="0"/>
            </a:endParaRPr>
          </a:p>
          <a:p>
            <a:r>
              <a:rPr lang="en-US" sz="1200" b="1" dirty="0" smtClean="0">
                <a:cs typeface="Times New Roman" pitchFamily="18" charset="0"/>
              </a:rPr>
              <a:t>Goal: </a:t>
            </a:r>
            <a:r>
              <a:rPr lang="en-US" sz="1200" dirty="0" smtClean="0">
                <a:cs typeface="Times New Roman" pitchFamily="18" charset="0"/>
              </a:rPr>
              <a:t>Financially close all MILCON Projects in CONUS and OCONUS within 12 and 15 months, respectively, based on the latest BOD (cc850) of all construction contracts executing any portion of the Project.</a:t>
            </a:r>
          </a:p>
          <a:p>
            <a:endParaRPr lang="en-US" sz="1200" b="1" dirty="0" smtClean="0">
              <a:cs typeface="Times New Roman" pitchFamily="18" charset="0"/>
            </a:endParaRPr>
          </a:p>
          <a:p>
            <a:r>
              <a:rPr lang="en-US" sz="1200" b="1" dirty="0" smtClean="0">
                <a:cs typeface="Times New Roman" pitchFamily="18" charset="0"/>
              </a:rPr>
              <a:t>Definitions and Determination: </a:t>
            </a:r>
            <a:r>
              <a:rPr lang="en-US" sz="1200" dirty="0" smtClean="0">
                <a:cs typeface="Times New Roman" pitchFamily="18" charset="0"/>
              </a:rPr>
              <a:t>Project Fiscal Completion_Actual (P2 milestone: ML260) is defined as: </a:t>
            </a:r>
          </a:p>
          <a:p>
            <a:r>
              <a:rPr lang="en-US" sz="1200" dirty="0" smtClean="0">
                <a:cs typeface="Times New Roman" pitchFamily="18" charset="0"/>
              </a:rPr>
              <a:t>-of claims signed by all contractors and contracts final paid (RMS data element cc880); </a:t>
            </a:r>
          </a:p>
          <a:p>
            <a:r>
              <a:rPr lang="en-US" sz="1200" dirty="0" smtClean="0">
                <a:cs typeface="Times New Roman" pitchFamily="18" charset="0"/>
              </a:rPr>
              <a:t>-all unobligated design and construction funds returned; </a:t>
            </a:r>
          </a:p>
          <a:p>
            <a:r>
              <a:rPr lang="en-US" sz="1200" dirty="0" smtClean="0">
                <a:cs typeface="Times New Roman" pitchFamily="18" charset="0"/>
              </a:rPr>
              <a:t>-all obligations liquidated and bills final paid; </a:t>
            </a:r>
          </a:p>
          <a:p>
            <a:r>
              <a:rPr lang="en-US" sz="1200" dirty="0" smtClean="0">
                <a:cs typeface="Times New Roman" pitchFamily="18" charset="0"/>
              </a:rPr>
              <a:t>-applicable CEFMS Work Items closed; </a:t>
            </a:r>
          </a:p>
          <a:p>
            <a:r>
              <a:rPr lang="en-US" sz="1200" dirty="0" smtClean="0">
                <a:cs typeface="Times New Roman" pitchFamily="18" charset="0"/>
              </a:rPr>
              <a:t>-CEFMS Construction-in-Progress (CIP) asset account closed by Resource Management and the final CIP assets transferred to the Installation Real Property Book Officer via final DD 1354 showing all design and construction costs. </a:t>
            </a:r>
          </a:p>
          <a:p>
            <a:endParaRPr lang="en-US" sz="1200" dirty="0">
              <a:cs typeface="Times New Roman" pitchFamily="18" charset="0"/>
            </a:endParaRPr>
          </a:p>
        </p:txBody>
      </p:sp>
      <p:sp>
        <p:nvSpPr>
          <p:cNvPr id="4" name="Slide Number Placeholder 3"/>
          <p:cNvSpPr>
            <a:spLocks noGrp="1"/>
          </p:cNvSpPr>
          <p:nvPr>
            <p:ph type="sldNum" sz="quarter" idx="10"/>
          </p:nvPr>
        </p:nvSpPr>
        <p:spPr/>
        <p:txBody>
          <a:bodyPr/>
          <a:lstStyle/>
          <a:p>
            <a:pPr>
              <a:defRPr/>
            </a:pPr>
            <a:fld id="{7511B7AF-8EEA-4633-97B7-B240F8560A6E}" type="slidenum">
              <a:rPr lang="en-US" smtClean="0"/>
              <a:pPr>
                <a:defRPr/>
              </a:pPr>
              <a:t>6</a:t>
            </a:fld>
            <a:endParaRPr lang="en-US" dirty="0"/>
          </a:p>
        </p:txBody>
      </p:sp>
    </p:spTree>
    <p:extLst>
      <p:ext uri="{BB962C8B-B14F-4D97-AF65-F5344CB8AC3E}">
        <p14:creationId xmlns:p14="http://schemas.microsoft.com/office/powerpoint/2010/main" val="4207661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3438" y="349250"/>
            <a:ext cx="5314950" cy="3986213"/>
          </a:xfrm>
        </p:spPr>
      </p:sp>
      <p:sp>
        <p:nvSpPr>
          <p:cNvPr id="3" name="Notes Placeholder 2"/>
          <p:cNvSpPr>
            <a:spLocks noGrp="1"/>
          </p:cNvSpPr>
          <p:nvPr>
            <p:ph type="body" idx="1"/>
          </p:nvPr>
        </p:nvSpPr>
        <p:spPr/>
        <p:txBody>
          <a:bodyPr/>
          <a:lstStyle/>
          <a:p>
            <a:r>
              <a:rPr lang="en-US" dirty="0" smtClean="0"/>
              <a:t>Excerpt from the</a:t>
            </a:r>
            <a:br>
              <a:rPr lang="en-US" dirty="0" smtClean="0"/>
            </a:br>
            <a:r>
              <a:rPr lang="en-US" dirty="0" smtClean="0"/>
              <a:t>FY13 Consolidated Command Guidance</a:t>
            </a:r>
          </a:p>
          <a:p>
            <a:r>
              <a:rPr lang="en-US" dirty="0" smtClean="0"/>
              <a:t>Chapter 3 Table 1</a:t>
            </a:r>
          </a:p>
          <a:p>
            <a:r>
              <a:rPr lang="en-US" dirty="0" smtClean="0"/>
              <a:t>Pg - 9 (May 12)</a:t>
            </a:r>
          </a:p>
          <a:p>
            <a:endParaRPr lang="en-US" dirty="0" smtClean="0"/>
          </a:p>
          <a:p>
            <a:endParaRPr lang="en-US" dirty="0" smtClean="0"/>
          </a:p>
          <a:p>
            <a:pPr defTabSz="919338">
              <a:spcBef>
                <a:spcPct val="30000"/>
              </a:spcBef>
              <a:defRPr/>
            </a:pPr>
            <a:r>
              <a:rPr lang="en-US" sz="1200" b="1" i="1" dirty="0" smtClean="0">
                <a:solidFill>
                  <a:schemeClr val="bg1"/>
                </a:solidFill>
              </a:rPr>
              <a:t>Updated Yearly</a:t>
            </a:r>
          </a:p>
          <a:p>
            <a:pPr defTabSz="919338">
              <a:spcBef>
                <a:spcPct val="30000"/>
              </a:spcBef>
              <a:defRPr/>
            </a:pPr>
            <a:endParaRPr lang="en-US" sz="1200" b="1" i="1" dirty="0" smtClean="0">
              <a:solidFill>
                <a:schemeClr val="bg1"/>
              </a:solidFill>
            </a:endParaRPr>
          </a:p>
          <a:p>
            <a:pPr defTabSz="919338">
              <a:spcBef>
                <a:spcPct val="30000"/>
              </a:spcBef>
              <a:defRPr/>
            </a:pPr>
            <a:r>
              <a:rPr lang="en-US" sz="1200" dirty="0" smtClean="0">
                <a:solidFill>
                  <a:schemeClr val="bg1"/>
                </a:solidFill>
              </a:rPr>
              <a:t>If you are missing information that affects the metric, look at the CMR and then go back and fix it.   This slide is a sample of what the metric looks like and can help you identify what, if any information is missing, as well as provide insight on your criteria may be impacting your project. </a:t>
            </a:r>
          </a:p>
          <a:p>
            <a:endParaRPr lang="en-US" dirty="0"/>
          </a:p>
        </p:txBody>
      </p:sp>
      <p:sp>
        <p:nvSpPr>
          <p:cNvPr id="4" name="Slide Number Placeholder 3"/>
          <p:cNvSpPr>
            <a:spLocks noGrp="1"/>
          </p:cNvSpPr>
          <p:nvPr>
            <p:ph type="sldNum" sz="quarter" idx="10"/>
          </p:nvPr>
        </p:nvSpPr>
        <p:spPr/>
        <p:txBody>
          <a:bodyPr/>
          <a:lstStyle/>
          <a:p>
            <a:pPr>
              <a:defRPr/>
            </a:pPr>
            <a:fld id="{7511B7AF-8EEA-4633-97B7-B240F8560A6E}" type="slidenum">
              <a:rPr lang="en-US" smtClean="0"/>
              <a:pPr>
                <a:defRPr/>
              </a:pPr>
              <a:t>7</a:t>
            </a:fld>
            <a:endParaRPr lang="en-US" dirty="0"/>
          </a:p>
        </p:txBody>
      </p:sp>
    </p:spTree>
    <p:extLst>
      <p:ext uri="{BB962C8B-B14F-4D97-AF65-F5344CB8AC3E}">
        <p14:creationId xmlns:p14="http://schemas.microsoft.com/office/powerpoint/2010/main" val="4167442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3438" y="349250"/>
            <a:ext cx="5314950" cy="3986213"/>
          </a:xfrm>
        </p:spPr>
      </p:sp>
      <p:sp>
        <p:nvSpPr>
          <p:cNvPr id="3" name="Notes Placeholder 2"/>
          <p:cNvSpPr>
            <a:spLocks noGrp="1"/>
          </p:cNvSpPr>
          <p:nvPr>
            <p:ph type="body" idx="1"/>
          </p:nvPr>
        </p:nvSpPr>
        <p:spPr/>
        <p:txBody>
          <a:bodyPr/>
          <a:lstStyle/>
          <a:p>
            <a:r>
              <a:rPr lang="en-US" dirty="0" smtClean="0"/>
              <a:t>Excerpt from the</a:t>
            </a:r>
            <a:br>
              <a:rPr lang="en-US" dirty="0" smtClean="0"/>
            </a:br>
            <a:r>
              <a:rPr lang="en-US" dirty="0" smtClean="0"/>
              <a:t>FY13 Consolidated Command Guidance</a:t>
            </a:r>
          </a:p>
          <a:p>
            <a:r>
              <a:rPr lang="en-US" dirty="0" smtClean="0"/>
              <a:t>Chapter 3 Table 1</a:t>
            </a:r>
          </a:p>
          <a:p>
            <a:r>
              <a:rPr lang="en-US" dirty="0" smtClean="0"/>
              <a:t>Pg - 9 (May 12)</a:t>
            </a:r>
          </a:p>
          <a:p>
            <a:endParaRPr lang="en-US" dirty="0" smtClean="0"/>
          </a:p>
          <a:p>
            <a:endParaRPr lang="en-US" dirty="0" smtClean="0"/>
          </a:p>
          <a:p>
            <a:pPr defTabSz="919338">
              <a:spcBef>
                <a:spcPct val="30000"/>
              </a:spcBef>
              <a:defRPr/>
            </a:pPr>
            <a:r>
              <a:rPr lang="en-US" sz="1200" b="1" i="1" dirty="0" smtClean="0">
                <a:solidFill>
                  <a:schemeClr val="bg1"/>
                </a:solidFill>
              </a:rPr>
              <a:t>Updated Yearly</a:t>
            </a:r>
          </a:p>
          <a:p>
            <a:pPr defTabSz="919338">
              <a:spcBef>
                <a:spcPct val="30000"/>
              </a:spcBef>
              <a:defRPr/>
            </a:pPr>
            <a:endParaRPr lang="en-US" sz="1200" b="1" i="1" dirty="0" smtClean="0">
              <a:solidFill>
                <a:schemeClr val="bg1"/>
              </a:solidFill>
            </a:endParaRPr>
          </a:p>
          <a:p>
            <a:pPr defTabSz="919338">
              <a:spcBef>
                <a:spcPct val="30000"/>
              </a:spcBef>
              <a:defRPr/>
            </a:pPr>
            <a:r>
              <a:rPr lang="en-US" sz="1200" dirty="0" smtClean="0">
                <a:solidFill>
                  <a:schemeClr val="bg1"/>
                </a:solidFill>
              </a:rPr>
              <a:t>If you are missing information that affects the metric, look at the CMR and then go back and fix it.   This slide is a sample of what the metric looks like and can help you identify what, if any information is missing, as well as provide insight on your criteria may be impacting your project. </a:t>
            </a:r>
          </a:p>
          <a:p>
            <a:endParaRPr lang="en-US" dirty="0"/>
          </a:p>
        </p:txBody>
      </p:sp>
      <p:sp>
        <p:nvSpPr>
          <p:cNvPr id="4" name="Slide Number Placeholder 3"/>
          <p:cNvSpPr>
            <a:spLocks noGrp="1"/>
          </p:cNvSpPr>
          <p:nvPr>
            <p:ph type="sldNum" sz="quarter" idx="10"/>
          </p:nvPr>
        </p:nvSpPr>
        <p:spPr/>
        <p:txBody>
          <a:bodyPr/>
          <a:lstStyle/>
          <a:p>
            <a:pPr>
              <a:defRPr/>
            </a:pPr>
            <a:fld id="{7511B7AF-8EEA-4633-97B7-B240F8560A6E}" type="slidenum">
              <a:rPr lang="en-US" smtClean="0"/>
              <a:pPr>
                <a:defRPr/>
              </a:pPr>
              <a:t>8</a:t>
            </a:fld>
            <a:endParaRPr lang="en-US" dirty="0"/>
          </a:p>
        </p:txBody>
      </p:sp>
    </p:spTree>
    <p:extLst>
      <p:ext uri="{BB962C8B-B14F-4D97-AF65-F5344CB8AC3E}">
        <p14:creationId xmlns:p14="http://schemas.microsoft.com/office/powerpoint/2010/main" val="4167442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3438" y="349250"/>
            <a:ext cx="5314950" cy="3986213"/>
          </a:xfrm>
        </p:spPr>
      </p:sp>
      <p:sp>
        <p:nvSpPr>
          <p:cNvPr id="3" name="Notes Placeholder 2"/>
          <p:cNvSpPr>
            <a:spLocks noGrp="1"/>
          </p:cNvSpPr>
          <p:nvPr>
            <p:ph type="body" idx="1"/>
          </p:nvPr>
        </p:nvSpPr>
        <p:spPr/>
        <p:txBody>
          <a:bodyPr/>
          <a:lstStyle/>
          <a:p>
            <a:r>
              <a:rPr lang="en-US" sz="1200" b="1" dirty="0" smtClean="0">
                <a:cs typeface="Times New Roman" pitchFamily="18" charset="0"/>
              </a:rPr>
              <a:t>Purpose: </a:t>
            </a:r>
            <a:r>
              <a:rPr lang="en-US" sz="1200" dirty="0" smtClean="0">
                <a:cs typeface="Times New Roman" pitchFamily="18" charset="0"/>
              </a:rPr>
              <a:t>Provide visibility on the Corps’ ability and effectiveness to financially closeout projects, transfer assets to the installation for timely programming of future O&amp;M SRM funds for the completed projects and meet the Chief Financial Officer’s (CFO) goals.</a:t>
            </a:r>
          </a:p>
          <a:p>
            <a:endParaRPr lang="en-US" sz="1200" b="1" dirty="0" smtClean="0">
              <a:cs typeface="Times New Roman" pitchFamily="18" charset="0"/>
            </a:endParaRPr>
          </a:p>
          <a:p>
            <a:r>
              <a:rPr lang="en-US" sz="1200" b="1" dirty="0" smtClean="0">
                <a:cs typeface="Times New Roman" pitchFamily="18" charset="0"/>
              </a:rPr>
              <a:t>Goal: </a:t>
            </a:r>
            <a:r>
              <a:rPr lang="en-US" sz="1200" dirty="0" smtClean="0">
                <a:cs typeface="Times New Roman" pitchFamily="18" charset="0"/>
              </a:rPr>
              <a:t>Financially close all MILCON Projects in CONUS and OCONUS within 12 and 15 months, respectively, based on the latest BOD (cc850) of all construction contracts executing any portion of the Project.</a:t>
            </a:r>
          </a:p>
          <a:p>
            <a:endParaRPr lang="en-US" sz="1200" b="1" dirty="0" smtClean="0">
              <a:cs typeface="Times New Roman" pitchFamily="18" charset="0"/>
            </a:endParaRPr>
          </a:p>
          <a:p>
            <a:r>
              <a:rPr lang="en-US" sz="1200" b="1" dirty="0" smtClean="0">
                <a:cs typeface="Times New Roman" pitchFamily="18" charset="0"/>
              </a:rPr>
              <a:t>Definitions and Determination: </a:t>
            </a:r>
            <a:r>
              <a:rPr lang="en-US" sz="1200" dirty="0" smtClean="0">
                <a:cs typeface="Times New Roman" pitchFamily="18" charset="0"/>
              </a:rPr>
              <a:t>Project Fiscal Completion_Actual (P2 milestone: ML260) is defined as: </a:t>
            </a:r>
          </a:p>
          <a:p>
            <a:r>
              <a:rPr lang="en-US" sz="1200" dirty="0" smtClean="0">
                <a:cs typeface="Times New Roman" pitchFamily="18" charset="0"/>
              </a:rPr>
              <a:t>-of claims signed by all contractors and contracts final paid (RMS data element cc880); </a:t>
            </a:r>
          </a:p>
          <a:p>
            <a:r>
              <a:rPr lang="en-US" sz="1200" dirty="0" smtClean="0">
                <a:cs typeface="Times New Roman" pitchFamily="18" charset="0"/>
              </a:rPr>
              <a:t>-all unobligated design and construction funds returned; </a:t>
            </a:r>
          </a:p>
          <a:p>
            <a:r>
              <a:rPr lang="en-US" sz="1200" dirty="0" smtClean="0">
                <a:cs typeface="Times New Roman" pitchFamily="18" charset="0"/>
              </a:rPr>
              <a:t>-all obligations liquidated and bills final paid; </a:t>
            </a:r>
          </a:p>
          <a:p>
            <a:r>
              <a:rPr lang="en-US" sz="1200" dirty="0" smtClean="0">
                <a:cs typeface="Times New Roman" pitchFamily="18" charset="0"/>
              </a:rPr>
              <a:t>-applicable CEFMS Work Items closed; </a:t>
            </a:r>
          </a:p>
          <a:p>
            <a:r>
              <a:rPr lang="en-US" sz="1200" dirty="0" smtClean="0">
                <a:cs typeface="Times New Roman" pitchFamily="18" charset="0"/>
              </a:rPr>
              <a:t>-CEFMS Construction-in-Progress (CIP) asset account closed by Resource Management and the final CIP assets transferred to the Installation Real Property Book Officer via final DD 1354 showing all design and construction costs. </a:t>
            </a:r>
          </a:p>
          <a:p>
            <a:endParaRPr lang="en-US" sz="1200" dirty="0">
              <a:cs typeface="Times New Roman" pitchFamily="18" charset="0"/>
            </a:endParaRPr>
          </a:p>
        </p:txBody>
      </p:sp>
      <p:sp>
        <p:nvSpPr>
          <p:cNvPr id="4" name="Slide Number Placeholder 3"/>
          <p:cNvSpPr>
            <a:spLocks noGrp="1"/>
          </p:cNvSpPr>
          <p:nvPr>
            <p:ph type="sldNum" sz="quarter" idx="10"/>
          </p:nvPr>
        </p:nvSpPr>
        <p:spPr/>
        <p:txBody>
          <a:bodyPr/>
          <a:lstStyle/>
          <a:p>
            <a:pPr>
              <a:defRPr/>
            </a:pPr>
            <a:fld id="{7511B7AF-8EEA-4633-97B7-B240F8560A6E}" type="slidenum">
              <a:rPr lang="en-US" smtClean="0"/>
              <a:pPr>
                <a:defRPr/>
              </a:pPr>
              <a:t>9</a:t>
            </a:fld>
            <a:endParaRPr lang="en-US" dirty="0"/>
          </a:p>
        </p:txBody>
      </p:sp>
    </p:spTree>
    <p:extLst>
      <p:ext uri="{BB962C8B-B14F-4D97-AF65-F5344CB8AC3E}">
        <p14:creationId xmlns:p14="http://schemas.microsoft.com/office/powerpoint/2010/main" val="4207661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6138" y="409575"/>
            <a:ext cx="5322887" cy="3990975"/>
          </a:xfrm>
        </p:spPr>
      </p:sp>
      <p:sp>
        <p:nvSpPr>
          <p:cNvPr id="3" name="Notes Placeholder 2"/>
          <p:cNvSpPr>
            <a:spLocks noGrp="1"/>
          </p:cNvSpPr>
          <p:nvPr>
            <p:ph type="body" idx="1"/>
          </p:nvPr>
        </p:nvSpPr>
        <p:spPr/>
        <p:txBody>
          <a:bodyPr>
            <a:normAutofit/>
          </a:bodyPr>
          <a:lstStyle/>
          <a:p>
            <a:pPr>
              <a:buNone/>
            </a:pPr>
            <a:r>
              <a:rPr lang="en-US" sz="1200" i="1" dirty="0" smtClean="0"/>
              <a:t>(1) Classifications for “Aged” and “Current” have been eliminated from the CCG for MP08.  In FY14, durations will be measured in days instead of months (Current-CONUS = 365 days and Current-OCONUS = 456 days).</a:t>
            </a:r>
            <a:endParaRPr lang="en-US" sz="1200" i="1" dirty="0"/>
          </a:p>
        </p:txBody>
      </p:sp>
      <p:sp>
        <p:nvSpPr>
          <p:cNvPr id="4" name="Rectangle 7"/>
          <p:cNvSpPr txBox="1">
            <a:spLocks noChangeArrowheads="1"/>
          </p:cNvSpPr>
          <p:nvPr/>
        </p:nvSpPr>
        <p:spPr>
          <a:xfrm>
            <a:off x="3970734" y="8830660"/>
            <a:ext cx="3038145" cy="464205"/>
          </a:xfrm>
          <a:prstGeom prst="rect">
            <a:avLst/>
          </a:prstGeom>
          <a:ln/>
        </p:spPr>
        <p:txBody>
          <a:bodyPr lIns="88127" tIns="44065" rIns="88127" bIns="44065"/>
          <a:lstStyle/>
          <a:p>
            <a:pPr algn="r" defTabSz="914282">
              <a:defRPr/>
            </a:pPr>
            <a:endParaRPr lang="en-US" sz="1400" dirty="0">
              <a:latin typeface="Arial" charset="0"/>
            </a:endParaRPr>
          </a:p>
          <a:p>
            <a:pPr algn="r" defTabSz="914282">
              <a:defRPr/>
            </a:pPr>
            <a:fld id="{B156E6A4-57C2-484E-A9D3-F8CBA8239663}" type="slidenum">
              <a:rPr lang="en-US" sz="1400">
                <a:latin typeface="Arial" charset="0"/>
              </a:rPr>
              <a:pPr algn="r" defTabSz="914282">
                <a:defRPr/>
              </a:pPr>
              <a:t>10</a:t>
            </a:fld>
            <a:endParaRPr lang="en-US" sz="1800" dirty="0">
              <a:latin typeface="Arial" charset="0"/>
            </a:endParaRPr>
          </a:p>
        </p:txBody>
      </p:sp>
    </p:spTree>
    <p:extLst>
      <p:ext uri="{BB962C8B-B14F-4D97-AF65-F5344CB8AC3E}">
        <p14:creationId xmlns:p14="http://schemas.microsoft.com/office/powerpoint/2010/main" val="1721255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0425" y="511175"/>
            <a:ext cx="5322888" cy="3990975"/>
          </a:xfrm>
        </p:spPr>
      </p:sp>
      <p:sp>
        <p:nvSpPr>
          <p:cNvPr id="3" name="Notes Placeholder 2"/>
          <p:cNvSpPr>
            <a:spLocks noGrp="1"/>
          </p:cNvSpPr>
          <p:nvPr>
            <p:ph type="body" idx="1"/>
          </p:nvPr>
        </p:nvSpPr>
        <p:spPr>
          <a:xfrm>
            <a:off x="496174" y="4671851"/>
            <a:ext cx="5997929" cy="3958694"/>
          </a:xfrm>
        </p:spPr>
        <p:txBody>
          <a:bodyPr>
            <a:normAutofit/>
          </a:bodyPr>
          <a:lstStyle/>
          <a:p>
            <a:r>
              <a:rPr lang="en-US" sz="1200" dirty="0" smtClean="0"/>
              <a:t>These are the various data sources and methods of reporting for project closeout.  </a:t>
            </a:r>
          </a:p>
          <a:p>
            <a:endParaRPr lang="en-US" sz="1200" dirty="0" smtClean="0"/>
          </a:p>
          <a:p>
            <a:r>
              <a:rPr lang="en-US" sz="1200" dirty="0" smtClean="0"/>
              <a:t>The slide provides a snap shot for situational awareness.</a:t>
            </a:r>
          </a:p>
        </p:txBody>
      </p:sp>
      <p:sp>
        <p:nvSpPr>
          <p:cNvPr id="4" name="Rectangle 7"/>
          <p:cNvSpPr txBox="1">
            <a:spLocks noChangeArrowheads="1"/>
          </p:cNvSpPr>
          <p:nvPr/>
        </p:nvSpPr>
        <p:spPr>
          <a:xfrm>
            <a:off x="3970734" y="8830660"/>
            <a:ext cx="3038145" cy="464205"/>
          </a:xfrm>
          <a:prstGeom prst="rect">
            <a:avLst/>
          </a:prstGeom>
          <a:ln/>
        </p:spPr>
        <p:txBody>
          <a:bodyPr lIns="88127" tIns="44065" rIns="88127" bIns="44065"/>
          <a:lstStyle/>
          <a:p>
            <a:pPr algn="r" defTabSz="914282">
              <a:defRPr/>
            </a:pPr>
            <a:endParaRPr lang="en-US" sz="1400" dirty="0">
              <a:latin typeface="Arial" charset="0"/>
            </a:endParaRPr>
          </a:p>
          <a:p>
            <a:pPr algn="r" defTabSz="914282">
              <a:defRPr/>
            </a:pPr>
            <a:fld id="{B156E6A4-57C2-484E-A9D3-F8CBA8239663}" type="slidenum">
              <a:rPr lang="en-US" sz="1400">
                <a:latin typeface="Arial" charset="0"/>
              </a:rPr>
              <a:pPr algn="r" defTabSz="914282">
                <a:defRPr/>
              </a:pPr>
              <a:t>14</a:t>
            </a:fld>
            <a:endParaRPr lang="en-US" sz="1800" dirty="0">
              <a:latin typeface="Arial" charset="0"/>
            </a:endParaRPr>
          </a:p>
        </p:txBody>
      </p:sp>
    </p:spTree>
    <p:extLst>
      <p:ext uri="{BB962C8B-B14F-4D97-AF65-F5344CB8AC3E}">
        <p14:creationId xmlns:p14="http://schemas.microsoft.com/office/powerpoint/2010/main" val="809127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xfrm>
            <a:off x="3970339" y="8829675"/>
            <a:ext cx="3038475" cy="465138"/>
          </a:xfrm>
          <a:prstGeom prst="rect">
            <a:avLst/>
          </a:prstGeom>
          <a:noFill/>
        </p:spPr>
        <p:txBody>
          <a:bodyPr lIns="91427" tIns="45713" rIns="91427" bIns="45713"/>
          <a:lstStyle/>
          <a:p>
            <a:fld id="{A0C88E56-029C-4851-AD86-0913F511AA23}" type="slidenum">
              <a:rPr lang="en-US" smtClean="0"/>
              <a:pPr/>
              <a:t>15</a:t>
            </a:fld>
            <a:endParaRPr lang="en-US" dirty="0"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US" dirty="0" smtClean="0"/>
              <a:t>Test Question:  APPMS – Personal Property System</a:t>
            </a:r>
          </a:p>
        </p:txBody>
      </p:sp>
    </p:spTree>
    <p:extLst>
      <p:ext uri="{BB962C8B-B14F-4D97-AF65-F5344CB8AC3E}">
        <p14:creationId xmlns:p14="http://schemas.microsoft.com/office/powerpoint/2010/main" val="4216481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xfrm>
            <a:off x="3657600" y="6245225"/>
            <a:ext cx="2133600" cy="476250"/>
          </a:xfrm>
          <a:prstGeom prst="rect">
            <a:avLst/>
          </a:prstGeom>
          <a:ln/>
        </p:spPr>
        <p:txBody>
          <a:bodyPr/>
          <a:lstStyle>
            <a:lvl1pPr>
              <a:defRPr/>
            </a:lvl1pPr>
          </a:lstStyle>
          <a:p>
            <a:pPr>
              <a:defRPr/>
            </a:pPr>
            <a:fld id="{99F3FDCD-F2D8-4707-A5AD-F134992327D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2"/>
          <p:cNvSpPr>
            <a:spLocks noGrp="1" noChangeArrowheads="1"/>
          </p:cNvSpPr>
          <p:nvPr>
            <p:ph type="title"/>
          </p:nvPr>
        </p:nvSpPr>
        <p:spPr bwMode="auto">
          <a:xfrm>
            <a:off x="457200" y="274638"/>
            <a:ext cx="82296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39179"/>
            <a:ext cx="4038600" cy="53184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961214"/>
            <a:ext cx="4038600" cy="531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title"/>
          </p:nvPr>
        </p:nvSpPr>
        <p:spPr bwMode="auto">
          <a:xfrm>
            <a:off x="457200" y="274638"/>
            <a:ext cx="82296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xfrm>
            <a:off x="3657600" y="6245225"/>
            <a:ext cx="2133600" cy="476250"/>
          </a:xfrm>
          <a:prstGeom prst="rect">
            <a:avLst/>
          </a:prstGeom>
          <a:ln/>
        </p:spPr>
        <p:txBody>
          <a:bodyPr/>
          <a:lstStyle>
            <a:lvl1pPr>
              <a:defRPr/>
            </a:lvl1pPr>
          </a:lstStyle>
          <a:p>
            <a:pPr>
              <a:defRPr/>
            </a:pPr>
            <a:fld id="{23BA20B4-AA75-40BB-BE2D-C4D926648F36}" type="slidenum">
              <a:rPr lang="en-US"/>
              <a:pPr>
                <a:defRPr/>
              </a:pPr>
              <a:t>‹#›</a:t>
            </a:fld>
            <a:endParaRPr lang="en-US" dirty="0"/>
          </a:p>
        </p:txBody>
      </p:sp>
      <p:sp>
        <p:nvSpPr>
          <p:cNvPr id="4" name="Rectangle 2"/>
          <p:cNvSpPr>
            <a:spLocks noGrp="1" noChangeArrowheads="1"/>
          </p:cNvSpPr>
          <p:nvPr>
            <p:ph type="title"/>
          </p:nvPr>
        </p:nvSpPr>
        <p:spPr bwMode="auto">
          <a:xfrm>
            <a:off x="457200" y="274638"/>
            <a:ext cx="82296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3657600" y="6245225"/>
            <a:ext cx="2133600" cy="476250"/>
          </a:xfrm>
          <a:prstGeom prst="rect">
            <a:avLst/>
          </a:prstGeom>
          <a:ln/>
        </p:spPr>
        <p:txBody>
          <a:bodyPr/>
          <a:lstStyle>
            <a:lvl1pPr>
              <a:defRPr/>
            </a:lvl1pPr>
          </a:lstStyle>
          <a:p>
            <a:pPr>
              <a:defRPr/>
            </a:pPr>
            <a:fld id="{32377AE4-2F6A-4610-9AD3-5F8203ED065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193675"/>
            <a:ext cx="7848600" cy="568325"/>
          </a:xfrm>
          <a:prstGeom prst="rect">
            <a:avLst/>
          </a:prstGeom>
        </p:spPr>
        <p:txBody>
          <a:bodyPr/>
          <a:lstStyle/>
          <a:p>
            <a:r>
              <a:rPr lang="en-US" dirty="0" smtClean="0"/>
              <a:t>Click to edit Master title style</a:t>
            </a:r>
            <a:endParaRPr lang="en-US" dirty="0"/>
          </a:p>
        </p:txBody>
      </p:sp>
      <p:sp>
        <p:nvSpPr>
          <p:cNvPr id="4" name="Text Placeholder 3"/>
          <p:cNvSpPr>
            <a:spLocks noGrp="1"/>
          </p:cNvSpPr>
          <p:nvPr>
            <p:ph type="body" sz="half" idx="2"/>
          </p:nvPr>
        </p:nvSpPr>
        <p:spPr>
          <a:xfrm>
            <a:off x="4648200" y="914400"/>
            <a:ext cx="4038600" cy="2401677"/>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6" name="Straight Connector 5"/>
          <p:cNvCxnSpPr/>
          <p:nvPr userDrawn="1"/>
        </p:nvCxnSpPr>
        <p:spPr>
          <a:xfrm flipH="1">
            <a:off x="4538949" y="925417"/>
            <a:ext cx="0" cy="5199961"/>
          </a:xfrm>
          <a:prstGeom prst="line">
            <a:avLst/>
          </a:prstGeom>
          <a:ln w="28575"/>
        </p:spPr>
        <p:style>
          <a:lnRef idx="1">
            <a:schemeClr val="dk1"/>
          </a:lnRef>
          <a:fillRef idx="0">
            <a:schemeClr val="dk1"/>
          </a:fillRef>
          <a:effectRef idx="0">
            <a:schemeClr val="dk1"/>
          </a:effectRef>
          <a:fontRef idx="minor">
            <a:schemeClr val="tx1"/>
          </a:fontRef>
        </p:style>
      </p:cxnSp>
      <p:cxnSp>
        <p:nvCxnSpPr>
          <p:cNvPr id="7" name="Straight Connector 6"/>
          <p:cNvCxnSpPr/>
          <p:nvPr userDrawn="1"/>
        </p:nvCxnSpPr>
        <p:spPr>
          <a:xfrm flipV="1">
            <a:off x="440675" y="3382178"/>
            <a:ext cx="8229600" cy="0"/>
          </a:xfrm>
          <a:prstGeom prst="line">
            <a:avLst/>
          </a:prstGeom>
          <a:ln w="28575"/>
        </p:spPr>
        <p:style>
          <a:lnRef idx="1">
            <a:schemeClr val="dk1"/>
          </a:lnRef>
          <a:fillRef idx="0">
            <a:schemeClr val="dk1"/>
          </a:fillRef>
          <a:effectRef idx="0">
            <a:schemeClr val="dk1"/>
          </a:effectRef>
          <a:fontRef idx="minor">
            <a:schemeClr val="tx1"/>
          </a:fontRef>
        </p:style>
      </p:cxnSp>
      <p:sp>
        <p:nvSpPr>
          <p:cNvPr id="11" name="Text Placeholder 3"/>
          <p:cNvSpPr>
            <a:spLocks noGrp="1"/>
          </p:cNvSpPr>
          <p:nvPr>
            <p:ph type="body" sz="half" idx="10"/>
          </p:nvPr>
        </p:nvSpPr>
        <p:spPr>
          <a:xfrm>
            <a:off x="426904" y="912564"/>
            <a:ext cx="4038600" cy="2401677"/>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3"/>
          <p:cNvSpPr>
            <a:spLocks noGrp="1"/>
          </p:cNvSpPr>
          <p:nvPr>
            <p:ph type="body" sz="half" idx="11"/>
          </p:nvPr>
        </p:nvSpPr>
        <p:spPr>
          <a:xfrm>
            <a:off x="415887" y="3490511"/>
            <a:ext cx="4038600" cy="2401677"/>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3"/>
          <p:cNvSpPr>
            <a:spLocks noGrp="1"/>
          </p:cNvSpPr>
          <p:nvPr>
            <p:ph type="body" sz="half" idx="12"/>
          </p:nvPr>
        </p:nvSpPr>
        <p:spPr>
          <a:xfrm>
            <a:off x="4657381" y="3479494"/>
            <a:ext cx="4038600" cy="2401677"/>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65923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noChangeArrowheads="1"/>
          </p:cNvSpPr>
          <p:nvPr>
            <p:ph type="sldNum" sz="quarter" idx="10"/>
          </p:nvPr>
        </p:nvSpPr>
        <p:spPr>
          <a:xfrm>
            <a:off x="3657600" y="6245225"/>
            <a:ext cx="2133600" cy="476250"/>
          </a:xfrm>
          <a:prstGeom prst="rect">
            <a:avLst/>
          </a:prstGeom>
          <a:ln/>
        </p:spPr>
        <p:txBody>
          <a:bodyPr/>
          <a:lstStyle>
            <a:lvl1pPr>
              <a:defRPr/>
            </a:lvl1pPr>
          </a:lstStyle>
          <a:p>
            <a:pPr>
              <a:defRPr/>
            </a:pPr>
            <a:fld id="{6CD16BF0-BEBE-4850-B649-87938FFD889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8.png"/><Relationship Id="rId5" Type="http://schemas.openxmlformats.org/officeDocument/2006/relationships/slideLayout" Target="../slideLayouts/slideLayout6.xml"/><Relationship Id="rId10" Type="http://schemas.openxmlformats.org/officeDocument/2006/relationships/image" Target="../media/image7.pn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19" descr="DSC_0853"/>
          <p:cNvPicPr>
            <a:picLocks noChangeAspect="1" noChangeArrowheads="1"/>
          </p:cNvPicPr>
          <p:nvPr/>
        </p:nvPicPr>
        <p:blipFill>
          <a:blip r:embed="rId3" cstate="print"/>
          <a:srcRect/>
          <a:stretch>
            <a:fillRect/>
          </a:stretch>
        </p:blipFill>
        <p:spPr bwMode="auto">
          <a:xfrm>
            <a:off x="5181600" y="1341438"/>
            <a:ext cx="3962400" cy="2654300"/>
          </a:xfrm>
          <a:prstGeom prst="rect">
            <a:avLst/>
          </a:prstGeom>
          <a:noFill/>
          <a:ln w="9525">
            <a:noFill/>
            <a:miter lim="800000"/>
            <a:headEnd/>
            <a:tailEnd/>
          </a:ln>
        </p:spPr>
      </p:pic>
      <p:pic>
        <p:nvPicPr>
          <p:cNvPr id="5123" name="Picture 29" descr="Presentation 4"/>
          <p:cNvPicPr>
            <a:picLocks noChangeAspect="1" noChangeArrowheads="1"/>
          </p:cNvPicPr>
          <p:nvPr/>
        </p:nvPicPr>
        <p:blipFill>
          <a:blip r:embed="rId4" cstate="print"/>
          <a:srcRect/>
          <a:stretch>
            <a:fillRect/>
          </a:stretch>
        </p:blipFill>
        <p:spPr bwMode="auto">
          <a:xfrm>
            <a:off x="3962400" y="2971800"/>
            <a:ext cx="5181600" cy="3886200"/>
          </a:xfrm>
          <a:prstGeom prst="rect">
            <a:avLst/>
          </a:prstGeom>
          <a:noFill/>
          <a:ln w="9525">
            <a:noFill/>
            <a:miter lim="800000"/>
            <a:headEnd/>
            <a:tailEnd/>
          </a:ln>
        </p:spPr>
      </p:pic>
      <p:grpSp>
        <p:nvGrpSpPr>
          <p:cNvPr id="5124" name="Group 4"/>
          <p:cNvGrpSpPr>
            <a:grpSpLocks/>
          </p:cNvGrpSpPr>
          <p:nvPr/>
        </p:nvGrpSpPr>
        <p:grpSpPr bwMode="auto">
          <a:xfrm>
            <a:off x="0" y="0"/>
            <a:ext cx="9144000" cy="6861175"/>
            <a:chOff x="0" y="0"/>
            <a:chExt cx="5760" cy="4322"/>
          </a:xfrm>
        </p:grpSpPr>
        <p:pic>
          <p:nvPicPr>
            <p:cNvPr id="5129" name="Picture 5" descr="ppt_camo_bkgrnd-03"/>
            <p:cNvPicPr>
              <a:picLocks noChangeAspect="1" noChangeArrowheads="1"/>
            </p:cNvPicPr>
            <p:nvPr userDrawn="1"/>
          </p:nvPicPr>
          <p:blipFill>
            <a:blip r:embed="rId5" cstate="print"/>
            <a:srcRect/>
            <a:stretch>
              <a:fillRect/>
            </a:stretch>
          </p:blipFill>
          <p:spPr bwMode="auto">
            <a:xfrm>
              <a:off x="0" y="0"/>
              <a:ext cx="5760" cy="4322"/>
            </a:xfrm>
            <a:prstGeom prst="rect">
              <a:avLst/>
            </a:prstGeom>
            <a:noFill/>
            <a:ln w="9525">
              <a:noFill/>
              <a:miter lim="800000"/>
              <a:headEnd/>
              <a:tailEnd/>
            </a:ln>
          </p:spPr>
        </p:pic>
        <p:pic>
          <p:nvPicPr>
            <p:cNvPr id="5130" name="Picture 6" descr="white_curve"/>
            <p:cNvPicPr>
              <a:picLocks noChangeAspect="1" noChangeArrowheads="1"/>
            </p:cNvPicPr>
            <p:nvPr userDrawn="1"/>
          </p:nvPicPr>
          <p:blipFill>
            <a:blip r:embed="rId6" cstate="print"/>
            <a:srcRect/>
            <a:stretch>
              <a:fillRect/>
            </a:stretch>
          </p:blipFill>
          <p:spPr bwMode="auto">
            <a:xfrm>
              <a:off x="2502" y="990"/>
              <a:ext cx="3258" cy="3330"/>
            </a:xfrm>
            <a:prstGeom prst="rect">
              <a:avLst/>
            </a:prstGeom>
            <a:noFill/>
            <a:ln w="9525">
              <a:noFill/>
              <a:miter lim="800000"/>
              <a:headEnd/>
              <a:tailEnd/>
            </a:ln>
          </p:spPr>
        </p:pic>
      </p:grpSp>
      <p:sp>
        <p:nvSpPr>
          <p:cNvPr id="150535" name="Line 7"/>
          <p:cNvSpPr>
            <a:spLocks noChangeShapeType="1"/>
          </p:cNvSpPr>
          <p:nvPr/>
        </p:nvSpPr>
        <p:spPr bwMode="auto">
          <a:xfrm>
            <a:off x="5334000" y="3429000"/>
            <a:ext cx="3810000" cy="0"/>
          </a:xfrm>
          <a:prstGeom prst="line">
            <a:avLst/>
          </a:prstGeom>
          <a:noFill/>
          <a:ln w="63500">
            <a:solidFill>
              <a:schemeClr val="bg1"/>
            </a:solidFill>
            <a:round/>
            <a:headEnd/>
            <a:tailEnd/>
          </a:ln>
          <a:effectLst/>
        </p:spPr>
        <p:txBody>
          <a:bodyPr/>
          <a:lstStyle/>
          <a:p>
            <a:pPr>
              <a:defRPr/>
            </a:pPr>
            <a:endParaRPr lang="en-US" dirty="0"/>
          </a:p>
        </p:txBody>
      </p:sp>
      <p:sp>
        <p:nvSpPr>
          <p:cNvPr id="5128" name="Rectangle 8"/>
          <p:cNvSpPr>
            <a:spLocks noGrp="1" noChangeArrowheads="1"/>
          </p:cNvSpPr>
          <p:nvPr>
            <p:ph type="title"/>
          </p:nvPr>
        </p:nvSpPr>
        <p:spPr bwMode="auto">
          <a:xfrm>
            <a:off x="76200" y="152400"/>
            <a:ext cx="6324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PRESENTATION TITLE</a:t>
            </a:r>
          </a:p>
        </p:txBody>
      </p:sp>
      <p:grpSp>
        <p:nvGrpSpPr>
          <p:cNvPr id="11" name="Group 10"/>
          <p:cNvGrpSpPr/>
          <p:nvPr userDrawn="1"/>
        </p:nvGrpSpPr>
        <p:grpSpPr>
          <a:xfrm>
            <a:off x="274605" y="5403651"/>
            <a:ext cx="2628078" cy="1262556"/>
            <a:chOff x="9684425" y="2703005"/>
            <a:chExt cx="2628078" cy="1262556"/>
          </a:xfrm>
        </p:grpSpPr>
        <p:sp>
          <p:nvSpPr>
            <p:cNvPr id="12" name="Text Box 9"/>
            <p:cNvSpPr txBox="1">
              <a:spLocks noChangeArrowheads="1"/>
            </p:cNvSpPr>
            <p:nvPr userDrawn="1"/>
          </p:nvSpPr>
          <p:spPr bwMode="auto">
            <a:xfrm>
              <a:off x="10568763" y="3565451"/>
              <a:ext cx="1743740" cy="400110"/>
            </a:xfrm>
            <a:prstGeom prst="rect">
              <a:avLst/>
            </a:prstGeom>
            <a:noFill/>
            <a:ln w="9525">
              <a:noFill/>
              <a:miter lim="800000"/>
              <a:headEnd/>
              <a:tailEnd/>
            </a:ln>
            <a:effectLst/>
          </p:spPr>
          <p:txBody>
            <a:bodyPr wrap="square">
              <a:spAutoFit/>
            </a:bodyPr>
            <a:lstStyle/>
            <a:p>
              <a:pPr>
                <a:defRPr/>
              </a:pPr>
              <a:r>
                <a:rPr lang="en-US" sz="800" b="1" baseline="0" dirty="0">
                  <a:latin typeface="Arial" charset="0"/>
                </a:rPr>
                <a:t>US Army Corps of Engineers</a:t>
              </a:r>
            </a:p>
            <a:p>
              <a:pPr>
                <a:defRPr/>
              </a:pPr>
              <a:r>
                <a:rPr lang="en-US" sz="1200" b="1" baseline="0" dirty="0">
                  <a:latin typeface="Arial" charset="0"/>
                </a:rPr>
                <a:t>BUILDING STRONG®</a:t>
              </a:r>
            </a:p>
          </p:txBody>
        </p:sp>
        <p:pic>
          <p:nvPicPr>
            <p:cNvPr id="13" name="Picture 8" descr="USACE_logo"/>
            <p:cNvPicPr>
              <a:picLocks noChangeAspect="1" noChangeArrowheads="1"/>
            </p:cNvPicPr>
            <p:nvPr userDrawn="1"/>
          </p:nvPicPr>
          <p:blipFill>
            <a:blip r:embed="rId7" cstate="print"/>
            <a:srcRect/>
            <a:stretch>
              <a:fillRect/>
            </a:stretch>
          </p:blipFill>
          <p:spPr bwMode="auto">
            <a:xfrm>
              <a:off x="10644874" y="2703005"/>
              <a:ext cx="1203110" cy="822960"/>
            </a:xfrm>
            <a:prstGeom prst="rect">
              <a:avLst/>
            </a:prstGeom>
            <a:noFill/>
            <a:ln w="9525">
              <a:noFill/>
              <a:miter lim="800000"/>
              <a:headEnd/>
              <a:tailEnd/>
            </a:ln>
          </p:spPr>
        </p:pic>
        <p:pic>
          <p:nvPicPr>
            <p:cNvPr id="14" name="Picture 2" descr="X:\IM\VI\Logos\Branding\USARMY_3D_RGB_MD_PS.png"/>
            <p:cNvPicPr>
              <a:picLocks noChangeAspect="1" noChangeArrowheads="1"/>
            </p:cNvPicPr>
            <p:nvPr userDrawn="1"/>
          </p:nvPicPr>
          <p:blipFill>
            <a:blip r:embed="rId8" cstate="print"/>
            <a:srcRect/>
            <a:stretch>
              <a:fillRect/>
            </a:stretch>
          </p:blipFill>
          <p:spPr bwMode="auto">
            <a:xfrm>
              <a:off x="9684425" y="2714848"/>
              <a:ext cx="914400" cy="1181100"/>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864" r:id="rId1"/>
  </p:sldLayoutIdLst>
  <p:hf hdr="0" ftr="0" dt="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descr="ppt_camo_bkgrnd-02"/>
          <p:cNvPicPr>
            <a:picLocks noChangeAspect="1" noChangeArrowheads="1"/>
          </p:cNvPicPr>
          <p:nvPr/>
        </p:nvPicPr>
        <p:blipFill>
          <a:blip r:embed="rId10" cstate="print"/>
          <a:srcRect/>
          <a:stretch>
            <a:fillRect/>
          </a:stretch>
        </p:blipFill>
        <p:spPr bwMode="auto">
          <a:xfrm>
            <a:off x="0" y="0"/>
            <a:ext cx="9144000" cy="6861175"/>
          </a:xfrm>
          <a:prstGeom prst="rect">
            <a:avLst/>
          </a:prstGeom>
          <a:noFill/>
          <a:ln w="9525">
            <a:noFill/>
            <a:miter lim="800000"/>
            <a:headEnd/>
            <a:tailEnd/>
          </a:ln>
        </p:spPr>
      </p:pic>
      <p:sp>
        <p:nvSpPr>
          <p:cNvPr id="3076" name="Rectangle 3"/>
          <p:cNvSpPr>
            <a:spLocks noGrp="1" noChangeArrowheads="1"/>
          </p:cNvSpPr>
          <p:nvPr>
            <p:ph type="body" idx="1"/>
          </p:nvPr>
        </p:nvSpPr>
        <p:spPr bwMode="auto">
          <a:xfrm>
            <a:off x="457200" y="950196"/>
            <a:ext cx="8229600" cy="53184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 Second level</a:t>
            </a:r>
          </a:p>
          <a:p>
            <a:pPr lvl="2"/>
            <a:r>
              <a:rPr lang="en-US" dirty="0" smtClean="0"/>
              <a:t>Third level</a:t>
            </a:r>
          </a:p>
          <a:p>
            <a:pPr lvl="3"/>
            <a:r>
              <a:rPr lang="en-US" dirty="0" smtClean="0"/>
              <a:t>Fourth level</a:t>
            </a:r>
          </a:p>
          <a:p>
            <a:pPr lvl="4"/>
            <a:r>
              <a:rPr lang="en-US" dirty="0" smtClean="0"/>
              <a:t>Fifth level</a:t>
            </a:r>
          </a:p>
        </p:txBody>
      </p:sp>
      <p:pic>
        <p:nvPicPr>
          <p:cNvPr id="9" name="Picture 8" descr="USACE_logo"/>
          <p:cNvPicPr>
            <a:picLocks noChangeAspect="1" noChangeArrowheads="1"/>
          </p:cNvPicPr>
          <p:nvPr userDrawn="1"/>
        </p:nvPicPr>
        <p:blipFill>
          <a:blip r:embed="rId11" cstate="print"/>
          <a:srcRect/>
          <a:stretch>
            <a:fillRect/>
          </a:stretch>
        </p:blipFill>
        <p:spPr bwMode="auto">
          <a:xfrm>
            <a:off x="6553200" y="6400800"/>
            <a:ext cx="457200" cy="312738"/>
          </a:xfrm>
          <a:prstGeom prst="rect">
            <a:avLst/>
          </a:prstGeom>
          <a:noFill/>
          <a:ln w="9525">
            <a:noFill/>
            <a:miter lim="800000"/>
            <a:headEnd/>
            <a:tailEnd/>
          </a:ln>
        </p:spPr>
      </p:pic>
      <p:sp>
        <p:nvSpPr>
          <p:cNvPr id="10" name="Text Box 9"/>
          <p:cNvSpPr txBox="1">
            <a:spLocks noChangeArrowheads="1"/>
          </p:cNvSpPr>
          <p:nvPr userDrawn="1"/>
        </p:nvSpPr>
        <p:spPr bwMode="auto">
          <a:xfrm>
            <a:off x="7010401" y="6446839"/>
            <a:ext cx="1819275" cy="215444"/>
          </a:xfrm>
          <a:prstGeom prst="rect">
            <a:avLst/>
          </a:prstGeom>
          <a:noFill/>
          <a:ln w="9525">
            <a:noFill/>
            <a:miter lim="800000"/>
            <a:headEnd/>
            <a:tailEnd/>
          </a:ln>
          <a:effectLst/>
        </p:spPr>
        <p:txBody>
          <a:bodyPr lIns="0" tIns="0" rIns="0" bIns="0">
            <a:spAutoFit/>
          </a:bodyPr>
          <a:lstStyle/>
          <a:p>
            <a:pPr algn="r">
              <a:defRPr/>
            </a:pPr>
            <a:r>
              <a:rPr lang="en-US" sz="1400" b="1" baseline="0" dirty="0">
                <a:latin typeface="+mj-lt"/>
              </a:rPr>
              <a:t>BUILDING STRONG</a:t>
            </a:r>
            <a:r>
              <a:rPr lang="en-US" sz="1400" b="1" baseline="-25000" dirty="0">
                <a:latin typeface="+mj-lt"/>
              </a:rPr>
              <a:t>®</a:t>
            </a:r>
          </a:p>
        </p:txBody>
      </p:sp>
      <p:sp>
        <p:nvSpPr>
          <p:cNvPr id="11" name="Line 10"/>
          <p:cNvSpPr>
            <a:spLocks noChangeShapeType="1"/>
          </p:cNvSpPr>
          <p:nvPr userDrawn="1"/>
        </p:nvSpPr>
        <p:spPr bwMode="auto">
          <a:xfrm flipH="1">
            <a:off x="457200" y="6324600"/>
            <a:ext cx="8229600" cy="0"/>
          </a:xfrm>
          <a:prstGeom prst="line">
            <a:avLst/>
          </a:prstGeom>
          <a:noFill/>
          <a:ln w="9525">
            <a:solidFill>
              <a:schemeClr val="tx1"/>
            </a:solidFill>
            <a:round/>
            <a:headEnd/>
            <a:tailEnd/>
          </a:ln>
          <a:effectLst/>
        </p:spPr>
        <p:txBody>
          <a:bodyPr/>
          <a:lstStyle/>
          <a:p>
            <a:pPr>
              <a:defRPr/>
            </a:pPr>
            <a:endParaRPr lang="en-US" dirty="0">
              <a:latin typeface="+mj-lt"/>
            </a:endParaRPr>
          </a:p>
        </p:txBody>
      </p:sp>
      <p:sp>
        <p:nvSpPr>
          <p:cNvPr id="12" name="Text Box 14"/>
          <p:cNvSpPr txBox="1">
            <a:spLocks noChangeArrowheads="1"/>
          </p:cNvSpPr>
          <p:nvPr userDrawn="1"/>
        </p:nvSpPr>
        <p:spPr bwMode="auto">
          <a:xfrm>
            <a:off x="3851364" y="6477000"/>
            <a:ext cx="1463040" cy="230832"/>
          </a:xfrm>
          <a:prstGeom prst="rect">
            <a:avLst/>
          </a:prstGeom>
          <a:noFill/>
          <a:ln w="9525">
            <a:noFill/>
            <a:miter lim="800000"/>
            <a:headEnd/>
            <a:tailEnd/>
          </a:ln>
          <a:effectLst/>
        </p:spPr>
        <p:txBody>
          <a:bodyPr>
            <a:spAutoFit/>
          </a:bodyPr>
          <a:lstStyle/>
          <a:p>
            <a:pPr algn="ctr">
              <a:spcBef>
                <a:spcPct val="50000"/>
              </a:spcBef>
              <a:defRPr/>
            </a:pPr>
            <a:fld id="{99D903CA-8EC9-4EB0-B4F7-7D6D89967A95}" type="slidenum">
              <a:rPr lang="en-US" sz="900" b="1" baseline="0" smtClean="0">
                <a:latin typeface="+mj-lt"/>
              </a:rPr>
              <a:pPr algn="ctr">
                <a:spcBef>
                  <a:spcPct val="50000"/>
                </a:spcBef>
                <a:defRPr/>
              </a:pPr>
              <a:t>‹#›</a:t>
            </a:fld>
            <a:endParaRPr lang="en-US" sz="900" b="1" baseline="0" dirty="0">
              <a:latin typeface="+mj-lt"/>
            </a:endParaRPr>
          </a:p>
        </p:txBody>
      </p:sp>
      <p:sp>
        <p:nvSpPr>
          <p:cNvPr id="13" name="Text Box 16"/>
          <p:cNvSpPr txBox="1">
            <a:spLocks noChangeArrowheads="1"/>
          </p:cNvSpPr>
          <p:nvPr userDrawn="1"/>
        </p:nvSpPr>
        <p:spPr bwMode="auto">
          <a:xfrm>
            <a:off x="838200" y="6428601"/>
            <a:ext cx="2011680" cy="274320"/>
          </a:xfrm>
          <a:prstGeom prst="rect">
            <a:avLst/>
          </a:prstGeom>
          <a:noFill/>
          <a:ln w="9525">
            <a:noFill/>
            <a:miter lim="800000"/>
            <a:headEnd/>
            <a:tailEnd/>
          </a:ln>
          <a:effectLst/>
        </p:spPr>
        <p:txBody>
          <a:bodyPr wrap="square">
            <a:spAutoFit/>
          </a:bodyPr>
          <a:lstStyle/>
          <a:p>
            <a:pPr>
              <a:spcBef>
                <a:spcPct val="50000"/>
              </a:spcBef>
              <a:defRPr/>
            </a:pPr>
            <a:r>
              <a:rPr lang="en-US" sz="1200" b="1" i="1" baseline="0" dirty="0" smtClean="0">
                <a:solidFill>
                  <a:srgbClr val="0000FF"/>
                </a:solidFill>
                <a:latin typeface="+mj-lt"/>
              </a:rPr>
              <a:t>VE Data 101 17-Feb-15 </a:t>
            </a:r>
          </a:p>
        </p:txBody>
      </p:sp>
      <p:pic>
        <p:nvPicPr>
          <p:cNvPr id="14" name="Picture 2" descr="X:\IM\VI\Logos\Branding\USARMY_3D_RGB_MD_PS.png"/>
          <p:cNvPicPr>
            <a:picLocks noChangeAspect="1" noChangeArrowheads="1"/>
          </p:cNvPicPr>
          <p:nvPr userDrawn="1"/>
        </p:nvPicPr>
        <p:blipFill>
          <a:blip r:embed="rId12" cstate="print"/>
          <a:srcRect/>
          <a:stretch>
            <a:fillRect/>
          </a:stretch>
        </p:blipFill>
        <p:spPr bwMode="auto">
          <a:xfrm>
            <a:off x="452619" y="6354620"/>
            <a:ext cx="353964" cy="457200"/>
          </a:xfrm>
          <a:prstGeom prst="rect">
            <a:avLst/>
          </a:prstGeom>
          <a:noFill/>
          <a:ln w="9525">
            <a:noFill/>
            <a:miter lim="800000"/>
            <a:headEnd/>
            <a:tailEnd/>
          </a:ln>
        </p:spPr>
      </p:pic>
      <p:sp>
        <p:nvSpPr>
          <p:cNvPr id="15" name="Rectangle 2"/>
          <p:cNvSpPr>
            <a:spLocks noGrp="1" noChangeArrowheads="1"/>
          </p:cNvSpPr>
          <p:nvPr>
            <p:ph type="title"/>
          </p:nvPr>
        </p:nvSpPr>
        <p:spPr bwMode="auto">
          <a:xfrm>
            <a:off x="457200" y="274638"/>
            <a:ext cx="82296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Tree>
  </p:cSld>
  <p:clrMap bg1="lt1" tx1="dk1" bg2="lt2" tx2="dk2" accent1="accent1" accent2="accent2" accent3="accent3" accent4="accent4" accent5="accent5" accent6="accent6" hlink="hlink" folHlink="folHlink"/>
  <p:sldLayoutIdLst>
    <p:sldLayoutId id="2147483841" r:id="rId1"/>
    <p:sldLayoutId id="2147483886" r:id="rId2"/>
    <p:sldLayoutId id="2147483844" r:id="rId3"/>
    <p:sldLayoutId id="2147483846" r:id="rId4"/>
    <p:sldLayoutId id="2147483847" r:id="rId5"/>
    <p:sldLayoutId id="2147483940" r:id="rId6"/>
    <p:sldLayoutId id="2147483941" r:id="rId7"/>
    <p:sldLayoutId id="2147483942" r:id="rId8"/>
  </p:sldLayoutIdLst>
  <p:hf hdr="0" ftr="0" dt="0"/>
  <p:txStyles>
    <p:titleStyle>
      <a:lvl1pPr algn="ctr" rtl="0" eaLnBrk="0" fontAlgn="base" hangingPunct="0">
        <a:spcBef>
          <a:spcPct val="0"/>
        </a:spcBef>
        <a:spcAft>
          <a:spcPct val="0"/>
        </a:spcAft>
        <a:defRPr sz="2800" b="1" i="1">
          <a:solidFill>
            <a:srgbClr val="0000CC"/>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2000">
          <a:solidFill>
            <a:srgbClr val="0000CC"/>
          </a:solidFill>
          <a:latin typeface="+mn-lt"/>
          <a:ea typeface="+mn-ea"/>
          <a:cs typeface="+mn-cs"/>
        </a:defRPr>
      </a:lvl1pPr>
      <a:lvl2pPr marL="742950" indent="-285750" algn="l" rtl="0" eaLnBrk="0" fontAlgn="base" hangingPunct="0">
        <a:spcBef>
          <a:spcPct val="20000"/>
        </a:spcBef>
        <a:spcAft>
          <a:spcPct val="0"/>
        </a:spcAft>
        <a:buSzPct val="75000"/>
        <a:buFont typeface="Arial" charset="0"/>
        <a:buChar char="►"/>
        <a:defRPr sz="18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SzPct val="75000"/>
        <a:buFont typeface="Wingdings 3" pitchFamily="18" charset="2"/>
        <a:buChar char="w"/>
        <a:defRPr sz="1400">
          <a:solidFill>
            <a:schemeClr val="tx1"/>
          </a:solidFill>
          <a:latin typeface="+mn-lt"/>
        </a:defRPr>
      </a:lvl4pPr>
      <a:lvl5pPr marL="2057400" indent="-228600" algn="l" rtl="0" eaLnBrk="0" fontAlgn="base" hangingPunct="0">
        <a:spcBef>
          <a:spcPct val="20000"/>
        </a:spcBef>
        <a:spcAft>
          <a:spcPct val="0"/>
        </a:spcAft>
        <a:buSzPct val="50000"/>
        <a:buFont typeface="Wingdings" pitchFamily="2" charset="2"/>
        <a:buChar char="¡"/>
        <a:defRPr sz="14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7.xml"/><Relationship Id="rId16" Type="http://schemas.openxmlformats.org/officeDocument/2006/relationships/diagramColors" Target="../diagrams/colors3.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edw.usace.army.mil/" TargetMode="External"/><Relationship Id="rId2" Type="http://schemas.openxmlformats.org/officeDocument/2006/relationships/image" Target="../media/image18.em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edw.usace.army.mil/" TargetMode="External"/><Relationship Id="rId2" Type="http://schemas.openxmlformats.org/officeDocument/2006/relationships/image" Target="../media/image19.em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s://edw.usace.army.mi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pmbp.usace.army.mil/portal/pls/portal/pmbp.cmi.home"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hyperlink" Target="https://intranet.usace.army.mil/hq/rm/CCG/FY15/FY15_CCG_Ch3.pdf"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57200" y="349350"/>
            <a:ext cx="7772400" cy="1470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r>
              <a:rPr kumimoji="0" lang="en-US" sz="3200" b="1" i="1" u="none" strike="noStrike" kern="0" cap="none" spc="0" normalizeH="0" baseline="0" noProof="0" dirty="0" smtClean="0">
                <a:ln>
                  <a:noFill/>
                </a:ln>
                <a:solidFill>
                  <a:schemeClr val="tx2"/>
                </a:solidFill>
                <a:effectLst/>
                <a:uLnTx/>
                <a:uFillTx/>
                <a:latin typeface="+mj-lt"/>
                <a:ea typeface="+mj-ea"/>
                <a:cs typeface="+mj-cs"/>
              </a:rPr>
              <a:t>Northwestern Division </a:t>
            </a:r>
            <a:r>
              <a:rPr kumimoji="0" lang="en-US" sz="3200" b="1" i="0" u="none" strike="noStrike" kern="0" cap="none" spc="0" normalizeH="0" baseline="0" noProof="0" dirty="0" smtClean="0">
                <a:ln>
                  <a:noFill/>
                </a:ln>
                <a:solidFill>
                  <a:schemeClr val="tx2"/>
                </a:solidFill>
                <a:effectLst/>
                <a:uLnTx/>
                <a:uFillTx/>
                <a:latin typeface="+mj-lt"/>
                <a:ea typeface="+mj-ea"/>
                <a:cs typeface="+mj-cs"/>
              </a:rPr>
              <a:t/>
            </a:r>
            <a:br>
              <a:rPr kumimoji="0" lang="en-US" sz="3200" b="1" i="0" u="none" strike="noStrike" kern="0" cap="none" spc="0" normalizeH="0" baseline="0" noProof="0" dirty="0" smtClean="0">
                <a:ln>
                  <a:noFill/>
                </a:ln>
                <a:solidFill>
                  <a:schemeClr val="tx2"/>
                </a:solidFill>
                <a:effectLst/>
                <a:uLnTx/>
                <a:uFillTx/>
                <a:latin typeface="+mj-lt"/>
                <a:ea typeface="+mj-ea"/>
                <a:cs typeface="+mj-cs"/>
              </a:rPr>
            </a:br>
            <a:r>
              <a:rPr lang="en-US" sz="3200" b="1" i="1" kern="0" dirty="0" smtClean="0">
                <a:solidFill>
                  <a:srgbClr val="FF0000"/>
                </a:solidFill>
                <a:latin typeface="+mj-lt"/>
                <a:ea typeface="+mj-ea"/>
                <a:cs typeface="+mj-cs"/>
              </a:rPr>
              <a:t>Value Engineering</a:t>
            </a:r>
            <a:r>
              <a:rPr lang="en-US" sz="3200" b="1" kern="0" dirty="0" smtClean="0">
                <a:solidFill>
                  <a:srgbClr val="FF0000"/>
                </a:solidFill>
                <a:latin typeface="+mj-lt"/>
                <a:ea typeface="+mj-ea"/>
                <a:cs typeface="+mj-cs"/>
              </a:rPr>
              <a:t/>
            </a:r>
            <a:br>
              <a:rPr lang="en-US" sz="3200" b="1" kern="0" dirty="0" smtClean="0">
                <a:solidFill>
                  <a:srgbClr val="FF0000"/>
                </a:solidFill>
                <a:latin typeface="+mj-lt"/>
                <a:ea typeface="+mj-ea"/>
                <a:cs typeface="+mj-cs"/>
              </a:rPr>
            </a:br>
            <a:r>
              <a:rPr lang="en-US" b="1" kern="0" dirty="0" smtClean="0">
                <a:latin typeface="+mj-lt"/>
                <a:ea typeface="+mj-ea"/>
                <a:cs typeface="+mj-cs"/>
              </a:rPr>
              <a:t>as it relates to</a:t>
            </a:r>
            <a:endParaRPr lang="en-US" sz="3200" b="1" kern="0" dirty="0" smtClean="0">
              <a:latin typeface="+mj-lt"/>
              <a:ea typeface="+mj-ea"/>
              <a:cs typeface="+mj-cs"/>
            </a:endParaRPr>
          </a:p>
          <a:p>
            <a:pPr lvl="0" eaLnBrk="0" hangingPunct="0"/>
            <a:r>
              <a:rPr lang="en-US" sz="3200" b="1" i="1" kern="0" dirty="0" smtClean="0">
                <a:solidFill>
                  <a:srgbClr val="0000CC"/>
                </a:solidFill>
                <a:latin typeface="+mj-lt"/>
                <a:ea typeface="+mj-ea"/>
                <a:cs typeface="+mj-cs"/>
              </a:rPr>
              <a:t>Data Reporting</a:t>
            </a:r>
            <a:r>
              <a:rPr kumimoji="0" lang="en-US" sz="3200" b="1" i="1" u="none" strike="noStrike" kern="0" cap="none" spc="0" normalizeH="0" baseline="0" noProof="0" dirty="0" smtClean="0">
                <a:ln>
                  <a:noFill/>
                </a:ln>
                <a:solidFill>
                  <a:schemeClr val="tx1"/>
                </a:solidFill>
                <a:effectLst/>
                <a:uLnTx/>
                <a:uFillTx/>
                <a:latin typeface="+mj-lt"/>
                <a:ea typeface="+mj-ea"/>
                <a:cs typeface="+mj-cs"/>
              </a:rPr>
              <a:t/>
            </a:r>
            <a:br>
              <a:rPr kumimoji="0" lang="en-US" sz="3200" b="1" i="1" u="none" strike="noStrike" kern="0" cap="none" spc="0" normalizeH="0" baseline="0" noProof="0" dirty="0" smtClean="0">
                <a:ln>
                  <a:noFill/>
                </a:ln>
                <a:solidFill>
                  <a:schemeClr val="tx1"/>
                </a:solidFill>
                <a:effectLst/>
                <a:uLnTx/>
                <a:uFillTx/>
                <a:latin typeface="+mj-lt"/>
                <a:ea typeface="+mj-ea"/>
                <a:cs typeface="+mj-cs"/>
              </a:rPr>
            </a:br>
            <a:endParaRPr kumimoji="0" lang="en-US" sz="3200" b="1" i="1" u="none" strike="noStrike" kern="0" cap="none" spc="0" normalizeH="0" baseline="0" noProof="0" dirty="0" smtClean="0">
              <a:ln>
                <a:noFill/>
              </a:ln>
              <a:solidFill>
                <a:schemeClr val="tx1"/>
              </a:solidFill>
              <a:effectLst/>
              <a:uLnTx/>
              <a:uFillTx/>
              <a:latin typeface="+mj-lt"/>
              <a:ea typeface="+mj-ea"/>
              <a:cs typeface="+mj-cs"/>
            </a:endParaRPr>
          </a:p>
          <a:p>
            <a:pPr lvl="0" eaLnBrk="0" hangingPunct="0"/>
            <a:r>
              <a:rPr kumimoji="0" lang="en-US" b="1" i="1" u="none" strike="noStrike" kern="0" cap="none" spc="0" normalizeH="0" baseline="0" noProof="0" dirty="0" smtClean="0">
                <a:ln>
                  <a:noFill/>
                </a:ln>
                <a:solidFill>
                  <a:schemeClr val="tx1"/>
                </a:solidFill>
                <a:effectLst/>
                <a:uLnTx/>
                <a:uFillTx/>
                <a:latin typeface="+mj-lt"/>
                <a:ea typeface="+mj-ea"/>
                <a:cs typeface="+mj-cs"/>
              </a:rPr>
              <a:t>24 February 2015</a:t>
            </a:r>
          </a:p>
          <a:p>
            <a:pPr lvl="0" eaLnBrk="0" hangingPunct="0"/>
            <a:r>
              <a:rPr lang="en-US" sz="1600" b="1" i="1" kern="0" dirty="0" smtClean="0">
                <a:latin typeface="+mj-lt"/>
                <a:ea typeface="+mj-ea"/>
                <a:cs typeface="+mj-cs"/>
              </a:rPr>
              <a:t>Version 3</a:t>
            </a:r>
            <a:r>
              <a:rPr kumimoji="0" lang="en-US" sz="1800" b="1" i="0" u="none" strike="noStrike" kern="0" cap="none" spc="0" normalizeH="0" baseline="0" noProof="0" dirty="0" smtClean="0">
                <a:ln>
                  <a:noFill/>
                </a:ln>
                <a:solidFill>
                  <a:schemeClr val="tx1"/>
                </a:solidFill>
                <a:effectLst/>
                <a:uLnTx/>
                <a:uFillTx/>
                <a:latin typeface="+mj-lt"/>
                <a:ea typeface="+mj-ea"/>
                <a:cs typeface="+mj-cs"/>
              </a:rPr>
              <a:t/>
            </a:r>
            <a:br>
              <a:rPr kumimoji="0" lang="en-US" sz="1800" b="1" i="0" u="none" strike="noStrike" kern="0" cap="none" spc="0" normalizeH="0" baseline="0" noProof="0" dirty="0" smtClean="0">
                <a:ln>
                  <a:noFill/>
                </a:ln>
                <a:solidFill>
                  <a:schemeClr val="tx1"/>
                </a:solidFill>
                <a:effectLst/>
                <a:uLnTx/>
                <a:uFillTx/>
                <a:latin typeface="+mj-lt"/>
                <a:ea typeface="+mj-ea"/>
                <a:cs typeface="+mj-cs"/>
              </a:rPr>
            </a:br>
            <a:r>
              <a:rPr kumimoji="0" lang="en-US" sz="1800" b="1" i="0" u="none" strike="noStrike" kern="0" cap="none" spc="0" normalizeH="0" baseline="0" noProof="0" dirty="0" smtClean="0">
                <a:ln>
                  <a:noFill/>
                </a:ln>
                <a:solidFill>
                  <a:schemeClr val="tx1"/>
                </a:solidFill>
                <a:effectLst/>
                <a:uLnTx/>
                <a:uFillTx/>
                <a:latin typeface="+mj-lt"/>
                <a:ea typeface="+mj-ea"/>
                <a:cs typeface="+mj-cs"/>
              </a:rPr>
              <a:t/>
            </a:r>
            <a:br>
              <a:rPr kumimoji="0" lang="en-US" sz="1800" b="1" i="0" u="none" strike="noStrike" kern="0" cap="none" spc="0" normalizeH="0" baseline="0" noProof="0" dirty="0" smtClean="0">
                <a:ln>
                  <a:noFill/>
                </a:ln>
                <a:solidFill>
                  <a:schemeClr val="tx1"/>
                </a:solidFill>
                <a:effectLst/>
                <a:uLnTx/>
                <a:uFillTx/>
                <a:latin typeface="+mj-lt"/>
                <a:ea typeface="+mj-ea"/>
                <a:cs typeface="+mj-cs"/>
              </a:rPr>
            </a:br>
            <a:r>
              <a:rPr kumimoji="0" lang="en-US" sz="1800" b="1" i="0" u="none" strike="noStrike" kern="0" cap="none" spc="0" normalizeH="0" baseline="0" noProof="0" dirty="0" smtClean="0">
                <a:ln>
                  <a:noFill/>
                </a:ln>
                <a:solidFill>
                  <a:schemeClr val="tx1"/>
                </a:solidFill>
                <a:effectLst/>
                <a:uLnTx/>
                <a:uFillTx/>
                <a:latin typeface="+mj-lt"/>
                <a:ea typeface="+mj-ea"/>
                <a:cs typeface="+mj-cs"/>
              </a:rPr>
              <a:t>Joe Laird</a:t>
            </a:r>
            <a:r>
              <a:rPr kumimoji="0" lang="en-US" sz="2000" b="1" i="0" u="none" strike="noStrike" kern="0" cap="none" spc="0" normalizeH="0" baseline="0" noProof="0" dirty="0" smtClean="0">
                <a:ln>
                  <a:noFill/>
                </a:ln>
                <a:solidFill>
                  <a:schemeClr val="tx1"/>
                </a:solidFill>
                <a:effectLst/>
                <a:uLnTx/>
                <a:uFillTx/>
                <a:latin typeface="Arial" charset="0"/>
                <a:ea typeface="+mj-ea"/>
                <a:cs typeface="+mj-cs"/>
              </a:rPr>
              <a:t>	</a:t>
            </a:r>
            <a:br>
              <a:rPr kumimoji="0" lang="en-US" sz="2000" b="1" i="0" u="none" strike="noStrike" kern="0" cap="none" spc="0" normalizeH="0" baseline="0" noProof="0" dirty="0" smtClean="0">
                <a:ln>
                  <a:noFill/>
                </a:ln>
                <a:solidFill>
                  <a:schemeClr val="tx1"/>
                </a:solidFill>
                <a:effectLst/>
                <a:uLnTx/>
                <a:uFillTx/>
                <a:latin typeface="Arial" charset="0"/>
                <a:ea typeface="+mj-ea"/>
                <a:cs typeface="+mj-cs"/>
              </a:rPr>
            </a:br>
            <a:r>
              <a:rPr kumimoji="0" lang="en-US" sz="1800" b="0" i="0" u="none" strike="noStrike" kern="0" cap="none" spc="0" normalizeH="0" baseline="0" noProof="0" dirty="0" smtClean="0">
                <a:ln>
                  <a:noFill/>
                </a:ln>
                <a:solidFill>
                  <a:schemeClr val="tx1"/>
                </a:solidFill>
                <a:effectLst/>
                <a:uLnTx/>
                <a:uFillTx/>
                <a:latin typeface="Arial" charset="0"/>
                <a:ea typeface="+mj-ea"/>
                <a:cs typeface="+mj-cs"/>
              </a:rPr>
              <a:t>Military Integration Division </a:t>
            </a:r>
            <a:br>
              <a:rPr kumimoji="0" lang="en-US" sz="1800" b="0" i="0" u="none" strike="noStrike" kern="0" cap="none" spc="0" normalizeH="0" baseline="0" noProof="0" dirty="0" smtClean="0">
                <a:ln>
                  <a:noFill/>
                </a:ln>
                <a:solidFill>
                  <a:schemeClr val="tx1"/>
                </a:solidFill>
                <a:effectLst/>
                <a:uLnTx/>
                <a:uFillTx/>
                <a:latin typeface="Arial" charset="0"/>
                <a:ea typeface="+mj-ea"/>
                <a:cs typeface="+mj-cs"/>
              </a:rPr>
            </a:br>
            <a:r>
              <a:rPr kumimoji="0" lang="en-US" sz="1800" b="0" i="0" u="none" strike="noStrike" kern="0" cap="none" spc="0" normalizeH="0" baseline="0" noProof="0" dirty="0" smtClean="0">
                <a:ln>
                  <a:noFill/>
                </a:ln>
                <a:solidFill>
                  <a:schemeClr val="tx1"/>
                </a:solidFill>
                <a:effectLst/>
                <a:uLnTx/>
                <a:uFillTx/>
                <a:latin typeface="Arial" charset="0"/>
                <a:ea typeface="+mj-ea"/>
                <a:cs typeface="+mj-cs"/>
              </a:rPr>
              <a:t>Omaha</a:t>
            </a:r>
            <a:endParaRPr kumimoji="0" lang="en-US" sz="1800" b="1"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Cost Savings and Avoidance (Rated QTR 4 Only):</a:t>
            </a:r>
          </a:p>
          <a:p>
            <a:endParaRPr lang="en-US" sz="1800" dirty="0" smtClean="0"/>
          </a:p>
          <a:p>
            <a:endParaRPr lang="en-US" sz="1800" dirty="0" smtClean="0"/>
          </a:p>
          <a:p>
            <a:endParaRPr lang="en-US" sz="1800" dirty="0" smtClean="0"/>
          </a:p>
          <a:p>
            <a:r>
              <a:rPr lang="en-US" dirty="0" smtClean="0"/>
              <a:t>Program Coverage:</a:t>
            </a:r>
          </a:p>
          <a:p>
            <a:endParaRPr lang="en-US" sz="1800" dirty="0" smtClean="0"/>
          </a:p>
          <a:p>
            <a:endParaRPr lang="en-US" sz="1800" dirty="0" smtClean="0"/>
          </a:p>
          <a:p>
            <a:endParaRPr lang="en-US" sz="1800" dirty="0" smtClean="0"/>
          </a:p>
          <a:p>
            <a:endParaRPr lang="en-US" sz="1800" dirty="0" smtClean="0"/>
          </a:p>
          <a:p>
            <a:endParaRPr lang="en-US" sz="1100" dirty="0" smtClean="0"/>
          </a:p>
          <a:p>
            <a:r>
              <a:rPr lang="en-US" dirty="0" smtClean="0"/>
              <a:t>Statutory/Regulatory Compliance:</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5" name="Title 4"/>
          <p:cNvSpPr>
            <a:spLocks noGrp="1"/>
          </p:cNvSpPr>
          <p:nvPr>
            <p:ph type="title"/>
          </p:nvPr>
        </p:nvSpPr>
        <p:spPr/>
        <p:txBody>
          <a:bodyPr/>
          <a:lstStyle/>
          <a:p>
            <a:r>
              <a:rPr lang="en-US" dirty="0" smtClean="0"/>
              <a:t>Metrics Calculations</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00156201"/>
              </p:ext>
            </p:extLst>
          </p:nvPr>
        </p:nvGraphicFramePr>
        <p:xfrm>
          <a:off x="1608667" y="1392167"/>
          <a:ext cx="7027333" cy="630906"/>
        </p:xfrm>
        <a:graphic>
          <a:graphicData uri="http://schemas.openxmlformats.org/drawingml/2006/table">
            <a:tbl>
              <a:tblPr firstRow="1" bandRow="1">
                <a:tableStyleId>{5C22544A-7EE6-4342-B048-85BDC9FD1C3A}</a:tableStyleId>
              </a:tblPr>
              <a:tblGrid>
                <a:gridCol w="1515533"/>
                <a:gridCol w="5511800"/>
              </a:tblGrid>
              <a:tr h="270326">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baseline="0" dirty="0" smtClean="0">
                          <a:solidFill>
                            <a:schemeClr val="tx1"/>
                          </a:solidFill>
                        </a:rPr>
                        <a:t>% CA/CS Goal =</a:t>
                      </a:r>
                      <a:endParaRPr lang="en-US" sz="14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smtClean="0">
                          <a:solidFill>
                            <a:schemeClr val="tx1"/>
                          </a:solidFill>
                        </a:rPr>
                        <a:t>Dollars</a:t>
                      </a:r>
                      <a:r>
                        <a:rPr lang="en-US" sz="1400" b="0" baseline="0" dirty="0" smtClean="0">
                          <a:solidFill>
                            <a:schemeClr val="tx1"/>
                          </a:solidFill>
                        </a:rPr>
                        <a:t> Saved or Avoided </a:t>
                      </a:r>
                      <a:r>
                        <a:rPr lang="en-US" sz="1400" b="0" dirty="0" smtClean="0">
                          <a:solidFill>
                            <a:schemeClr val="tx1"/>
                          </a:solidFill>
                        </a:rPr>
                        <a:t>x 100</a:t>
                      </a:r>
                      <a:endParaRPr lang="en-US" sz="1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6106">
                <a:tc v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smtClean="0">
                          <a:solidFill>
                            <a:schemeClr val="tx1"/>
                          </a:solidFill>
                        </a:rPr>
                        <a:t>1.5% of TOA</a:t>
                      </a:r>
                      <a:endParaRPr lang="en-US" sz="1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4" name="TextBox 13"/>
          <p:cNvSpPr txBox="1"/>
          <p:nvPr/>
        </p:nvSpPr>
        <p:spPr>
          <a:xfrm>
            <a:off x="304800" y="4724400"/>
            <a:ext cx="2651760" cy="338554"/>
          </a:xfrm>
          <a:prstGeom prst="rect">
            <a:avLst/>
          </a:prstGeom>
          <a:noFill/>
        </p:spPr>
        <p:txBody>
          <a:bodyPr wrap="square" rtlCol="0">
            <a:spAutoFit/>
          </a:bodyPr>
          <a:lstStyle/>
          <a:p>
            <a:pPr algn="r"/>
            <a:endParaRPr lang="en-US" sz="1600" baseline="0" dirty="0"/>
          </a:p>
        </p:txBody>
      </p:sp>
      <p:graphicFrame>
        <p:nvGraphicFramePr>
          <p:cNvPr id="7" name="Table 6"/>
          <p:cNvGraphicFramePr>
            <a:graphicFrameLocks noGrp="1"/>
          </p:cNvGraphicFramePr>
          <p:nvPr>
            <p:extLst>
              <p:ext uri="{D42A27DB-BD31-4B8C-83A1-F6EECF244321}">
                <p14:modId xmlns:p14="http://schemas.microsoft.com/office/powerpoint/2010/main" val="200156201"/>
              </p:ext>
            </p:extLst>
          </p:nvPr>
        </p:nvGraphicFramePr>
        <p:xfrm>
          <a:off x="470512" y="2643072"/>
          <a:ext cx="8195039" cy="1036320"/>
        </p:xfrm>
        <a:graphic>
          <a:graphicData uri="http://schemas.openxmlformats.org/drawingml/2006/table">
            <a:tbl>
              <a:tblPr firstRow="1" bandRow="1">
                <a:tableStyleId>{5C22544A-7EE6-4342-B048-85BDC9FD1C3A}</a:tableStyleId>
              </a:tblPr>
              <a:tblGrid>
                <a:gridCol w="2662155"/>
                <a:gridCol w="5532884"/>
              </a:tblGrid>
              <a:tr h="270326">
                <a:tc row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baseline="0" dirty="0" smtClean="0">
                          <a:solidFill>
                            <a:schemeClr val="tx1"/>
                          </a:solidFill>
                        </a:rPr>
                        <a:t>% Program Coverage Goal =</a:t>
                      </a:r>
                      <a:endParaRPr lang="en-US" sz="14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smtClean="0">
                          <a:solidFill>
                            <a:schemeClr val="tx1"/>
                          </a:solidFill>
                        </a:rPr>
                        <a:t>VE Activities Completed (V</a:t>
                      </a:r>
                      <a:r>
                        <a:rPr lang="en-US" sz="1400" b="0" baseline="0" dirty="0" smtClean="0">
                          <a:solidFill>
                            <a:schemeClr val="tx1"/>
                          </a:solidFill>
                        </a:rPr>
                        <a:t>E Study Finish Actual + Low opportunity + Waiver) times 100</a:t>
                      </a:r>
                      <a:endParaRPr lang="en-US" sz="1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6106">
                <a:tc v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smtClean="0">
                          <a:solidFill>
                            <a:schemeClr val="tx1"/>
                          </a:solidFill>
                        </a:rPr>
                        <a:t>Total </a:t>
                      </a:r>
                      <a:r>
                        <a:rPr lang="en-US" sz="1400" b="0" dirty="0" smtClean="0">
                          <a:solidFill>
                            <a:schemeClr val="tx1"/>
                          </a:solidFill>
                        </a:rPr>
                        <a:t>VE Activities Completed (V</a:t>
                      </a:r>
                      <a:r>
                        <a:rPr lang="en-US" sz="1400" b="0" baseline="0" dirty="0" smtClean="0">
                          <a:solidFill>
                            <a:schemeClr val="tx1"/>
                          </a:solidFill>
                        </a:rPr>
                        <a:t>E Study Finish Actual + Low opportunity + Waiver) </a:t>
                      </a:r>
                      <a:endParaRPr lang="en-US" sz="1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00156201"/>
              </p:ext>
            </p:extLst>
          </p:nvPr>
        </p:nvGraphicFramePr>
        <p:xfrm>
          <a:off x="463108" y="4562974"/>
          <a:ext cx="8195039" cy="844266"/>
        </p:xfrm>
        <a:graphic>
          <a:graphicData uri="http://schemas.openxmlformats.org/drawingml/2006/table">
            <a:tbl>
              <a:tblPr firstRow="1" bandRow="1">
                <a:tableStyleId>{5C22544A-7EE6-4342-B048-85BDC9FD1C3A}</a:tableStyleId>
              </a:tblPr>
              <a:tblGrid>
                <a:gridCol w="2661832"/>
                <a:gridCol w="5533207"/>
              </a:tblGrid>
              <a:tr h="270326">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baseline="0" dirty="0" smtClean="0">
                          <a:solidFill>
                            <a:schemeClr val="tx1"/>
                          </a:solidFill>
                        </a:rPr>
                        <a:t>% Program Compliance Goal =</a:t>
                      </a:r>
                      <a:endParaRPr lang="en-US"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smtClean="0">
                          <a:solidFill>
                            <a:schemeClr val="tx1"/>
                          </a:solidFill>
                        </a:rPr>
                        <a:t>VE Activities Completed (</a:t>
                      </a:r>
                      <a:r>
                        <a:rPr lang="en-US" sz="1400" b="0" baseline="0" dirty="0" smtClean="0">
                          <a:solidFill>
                            <a:schemeClr val="tx1"/>
                          </a:solidFill>
                        </a:rPr>
                        <a:t>VE Study Finish Actual + Low opportunity + Waiver) times 100</a:t>
                      </a:r>
                      <a:endParaRPr lang="en-US" sz="1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6106">
                <a:tc v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smtClean="0">
                          <a:solidFill>
                            <a:schemeClr val="tx1"/>
                          </a:solidFill>
                        </a:rPr>
                        <a:t>Construction Contract Awards [Award</a:t>
                      </a:r>
                      <a:r>
                        <a:rPr lang="en-US" sz="1400" baseline="0" dirty="0" smtClean="0">
                          <a:solidFill>
                            <a:schemeClr val="tx1"/>
                          </a:solidFill>
                        </a:rPr>
                        <a:t> Date (cc800) Actual]</a:t>
                      </a:r>
                      <a:endParaRPr lang="en-US" sz="1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2" name="Diagram 11"/>
          <p:cNvGraphicFramePr/>
          <p:nvPr>
            <p:extLst>
              <p:ext uri="{D42A27DB-BD31-4B8C-83A1-F6EECF244321}">
                <p14:modId xmlns:p14="http://schemas.microsoft.com/office/powerpoint/2010/main" val="2327017974"/>
              </p:ext>
            </p:extLst>
          </p:nvPr>
        </p:nvGraphicFramePr>
        <p:xfrm>
          <a:off x="1253395" y="2011005"/>
          <a:ext cx="6631063" cy="3347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p:cNvGraphicFramePr/>
          <p:nvPr>
            <p:extLst>
              <p:ext uri="{D42A27DB-BD31-4B8C-83A1-F6EECF244321}">
                <p14:modId xmlns:p14="http://schemas.microsoft.com/office/powerpoint/2010/main" val="2327017974"/>
              </p:ext>
            </p:extLst>
          </p:nvPr>
        </p:nvGraphicFramePr>
        <p:xfrm>
          <a:off x="1264129" y="3747503"/>
          <a:ext cx="6631063" cy="33471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5" name="Diagram 14"/>
          <p:cNvGraphicFramePr/>
          <p:nvPr>
            <p:extLst>
              <p:ext uri="{D42A27DB-BD31-4B8C-83A1-F6EECF244321}">
                <p14:modId xmlns:p14="http://schemas.microsoft.com/office/powerpoint/2010/main" val="2327017974"/>
              </p:ext>
            </p:extLst>
          </p:nvPr>
        </p:nvGraphicFramePr>
        <p:xfrm>
          <a:off x="1251248" y="5444157"/>
          <a:ext cx="6631063" cy="33471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7" name="TextBox 16"/>
          <p:cNvSpPr txBox="1"/>
          <p:nvPr/>
        </p:nvSpPr>
        <p:spPr>
          <a:xfrm>
            <a:off x="474524" y="5900727"/>
            <a:ext cx="5760720"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smtClean="0">
                <a:solidFill>
                  <a:srgbClr val="0000CC"/>
                </a:solidFill>
              </a:rPr>
              <a:t>VE Study Finish Actual: </a:t>
            </a:r>
            <a:r>
              <a:rPr lang="en-US" sz="1600" dirty="0" smtClean="0"/>
              <a:t>ML290, CW290, CW195, or EN140</a:t>
            </a:r>
            <a:endParaRPr lang="en-US" sz="1600" dirty="0"/>
          </a:p>
        </p:txBody>
      </p:sp>
    </p:spTree>
    <p:extLst>
      <p:ext uri="{BB962C8B-B14F-4D97-AF65-F5344CB8AC3E}">
        <p14:creationId xmlns:p14="http://schemas.microsoft.com/office/powerpoint/2010/main" val="114882199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41" name="Picture 9"/>
          <p:cNvPicPr>
            <a:picLocks noChangeAspect="1" noChangeArrowheads="1"/>
          </p:cNvPicPr>
          <p:nvPr/>
        </p:nvPicPr>
        <p:blipFill>
          <a:blip r:embed="rId2" cstate="print"/>
          <a:srcRect/>
          <a:stretch>
            <a:fillRect/>
          </a:stretch>
        </p:blipFill>
        <p:spPr bwMode="auto">
          <a:xfrm>
            <a:off x="152400" y="206780"/>
            <a:ext cx="8686800" cy="6041620"/>
          </a:xfrm>
          <a:prstGeom prst="rect">
            <a:avLst/>
          </a:prstGeom>
          <a:noFill/>
          <a:ln w="9525">
            <a:noFill/>
            <a:miter lim="800000"/>
            <a:headEnd/>
            <a:tailEnd/>
          </a:ln>
          <a:effectLst/>
        </p:spPr>
      </p:pic>
      <p:sp>
        <p:nvSpPr>
          <p:cNvPr id="14" name="TextBox 13"/>
          <p:cNvSpPr txBox="1"/>
          <p:nvPr/>
        </p:nvSpPr>
        <p:spPr>
          <a:xfrm>
            <a:off x="4648200" y="3657600"/>
            <a:ext cx="4038600" cy="2516073"/>
          </a:xfrm>
          <a:prstGeom prst="rect">
            <a:avLst/>
          </a:prstGeom>
          <a:noFill/>
        </p:spPr>
        <p:txBody>
          <a:bodyPr wrap="square" rtlCol="0">
            <a:spAutoFit/>
          </a:bodyPr>
          <a:lstStyle/>
          <a:p>
            <a:r>
              <a:rPr lang="en-US" sz="1050" b="1" baseline="0" dirty="0" smtClean="0">
                <a:solidFill>
                  <a:srgbClr val="0000CC"/>
                </a:solidFill>
                <a:latin typeface="Arial" pitchFamily="34" charset="0"/>
                <a:cs typeface="Arial" pitchFamily="34" charset="0"/>
              </a:rPr>
              <a:t>BLUF.  VE Is Applicable For All Procurements (PA &gt; $2.0M)</a:t>
            </a:r>
          </a:p>
          <a:p>
            <a:pPr marL="233363" indent="-233363">
              <a:buFont typeface="Arial" pitchFamily="34" charset="0"/>
              <a:buChar char="•"/>
            </a:pPr>
            <a:r>
              <a:rPr lang="en-US" sz="1050" baseline="0" dirty="0" smtClean="0">
                <a:solidFill>
                  <a:srgbClr val="000000"/>
                </a:solidFill>
                <a:latin typeface="Arial" pitchFamily="34" charset="0"/>
                <a:cs typeface="Arial" pitchFamily="34" charset="0"/>
              </a:rPr>
              <a:t>Results are based on MILCON, SRM, and Environmental projects. IIS can be located in either CW or Military.</a:t>
            </a:r>
          </a:p>
          <a:p>
            <a:pPr marL="233363" indent="-233363">
              <a:buFont typeface="Arial" pitchFamily="34" charset="0"/>
              <a:buChar char="•"/>
            </a:pPr>
            <a:r>
              <a:rPr lang="en-US" sz="1050" baseline="0" dirty="0" smtClean="0">
                <a:solidFill>
                  <a:srgbClr val="000000"/>
                </a:solidFill>
                <a:latin typeface="Arial" pitchFamily="34" charset="0"/>
                <a:cs typeface="Arial" pitchFamily="34" charset="0"/>
              </a:rPr>
              <a:t>Query based on VE Milestones (ML285 &amp; ML290).</a:t>
            </a:r>
          </a:p>
          <a:p>
            <a:pPr marL="233363" indent="-233363">
              <a:buFont typeface="Arial" pitchFamily="34" charset="0"/>
              <a:buChar char="•"/>
            </a:pPr>
            <a:r>
              <a:rPr lang="en-US" sz="1050" baseline="0" dirty="0" smtClean="0">
                <a:solidFill>
                  <a:srgbClr val="000000"/>
                </a:solidFill>
                <a:latin typeface="Arial" pitchFamily="34" charset="0"/>
                <a:cs typeface="Arial" pitchFamily="34" charset="0"/>
              </a:rPr>
              <a:t>District PDT needs to QC dataset given a majority of the projects are under $2M</a:t>
            </a:r>
          </a:p>
          <a:p>
            <a:pPr marL="233363" indent="-233363">
              <a:buFont typeface="Arial" pitchFamily="34" charset="0"/>
              <a:buChar char="•"/>
            </a:pPr>
            <a:r>
              <a:rPr lang="en-US" sz="1050" baseline="0" dirty="0" smtClean="0">
                <a:solidFill>
                  <a:srgbClr val="000000"/>
                </a:solidFill>
                <a:latin typeface="Arial" pitchFamily="34" charset="0"/>
                <a:cs typeface="Arial" pitchFamily="34" charset="0"/>
              </a:rPr>
              <a:t>The lack of SRM PIF data makes VE hard to determine where the PA, Project Codes (i.e., Waiver, Low Opportunity, etc.), or Milestone data are blank.</a:t>
            </a:r>
          </a:p>
          <a:p>
            <a:pPr marL="233363" indent="-233363">
              <a:buFont typeface="Arial" pitchFamily="34" charset="0"/>
              <a:buChar char="•"/>
            </a:pPr>
            <a:r>
              <a:rPr lang="en-US" sz="1050" baseline="0" dirty="0" smtClean="0">
                <a:solidFill>
                  <a:srgbClr val="000000"/>
                </a:solidFill>
                <a:latin typeface="Arial" pitchFamily="34" charset="0"/>
                <a:cs typeface="Arial" pitchFamily="34" charset="0"/>
              </a:rPr>
              <a:t>Includes multiple customer requirements that are added to one P2 project making the PA greater than $2.0M.</a:t>
            </a:r>
          </a:p>
          <a:p>
            <a:pPr marL="233363" indent="-233363">
              <a:buFont typeface="Arial" pitchFamily="34" charset="0"/>
              <a:buChar char="•"/>
            </a:pPr>
            <a:r>
              <a:rPr lang="en-US" sz="1050" baseline="0" dirty="0" smtClean="0">
                <a:solidFill>
                  <a:srgbClr val="000000"/>
                </a:solidFill>
                <a:latin typeface="Arial" pitchFamily="34" charset="0"/>
                <a:cs typeface="Arial" pitchFamily="34" charset="0"/>
              </a:rPr>
              <a:t>EDW Data/Dashboards are available at:</a:t>
            </a:r>
          </a:p>
          <a:p>
            <a:pPr marL="233363" indent="-233363"/>
            <a:r>
              <a:rPr lang="en-US" sz="1050" baseline="0" dirty="0" smtClean="0">
                <a:solidFill>
                  <a:srgbClr val="000000"/>
                </a:solidFill>
                <a:latin typeface="Arial" pitchFamily="34" charset="0"/>
                <a:cs typeface="Arial" pitchFamily="34" charset="0"/>
              </a:rPr>
              <a:t>       -- </a:t>
            </a:r>
            <a:r>
              <a:rPr lang="en-US" sz="1050" baseline="0" dirty="0" smtClean="0">
                <a:solidFill>
                  <a:srgbClr val="000000"/>
                </a:solidFill>
                <a:latin typeface="Arial" pitchFamily="34" charset="0"/>
                <a:cs typeface="Arial" pitchFamily="34" charset="0"/>
                <a:hlinkClick r:id="rId3"/>
              </a:rPr>
              <a:t>https://edw.usace.army.mil/</a:t>
            </a:r>
            <a:endParaRPr lang="en-US" sz="1050" baseline="0" dirty="0" smtClean="0">
              <a:solidFill>
                <a:srgbClr val="000000"/>
              </a:solidFill>
              <a:latin typeface="Arial" pitchFamily="34" charset="0"/>
              <a:cs typeface="Arial" pitchFamily="34" charset="0"/>
            </a:endParaRPr>
          </a:p>
          <a:p>
            <a:pPr marL="233363" indent="-233363"/>
            <a:r>
              <a:rPr lang="en-US" sz="1050" baseline="0" dirty="0" smtClean="0">
                <a:solidFill>
                  <a:srgbClr val="000000"/>
                </a:solidFill>
                <a:latin typeface="Arial" pitchFamily="34" charset="0"/>
                <a:cs typeface="Arial" pitchFamily="34" charset="0"/>
              </a:rPr>
              <a:t>           -- Public Folders</a:t>
            </a:r>
          </a:p>
          <a:p>
            <a:pPr marL="233363" indent="-233363"/>
            <a:r>
              <a:rPr lang="en-US" sz="1050" baseline="0" dirty="0" smtClean="0">
                <a:solidFill>
                  <a:srgbClr val="000000"/>
                </a:solidFill>
                <a:latin typeface="Arial" pitchFamily="34" charset="0"/>
                <a:cs typeface="Arial" pitchFamily="34" charset="0"/>
              </a:rPr>
              <a:t>               -- Value Engineering </a:t>
            </a:r>
          </a:p>
        </p:txBody>
      </p:sp>
      <p:sp>
        <p:nvSpPr>
          <p:cNvPr id="4" name="Rectangular Callout 3"/>
          <p:cNvSpPr/>
          <p:nvPr/>
        </p:nvSpPr>
        <p:spPr>
          <a:xfrm>
            <a:off x="7086417" y="5745162"/>
            <a:ext cx="1711354" cy="463056"/>
          </a:xfrm>
          <a:prstGeom prst="wedgeRectCallout">
            <a:avLst>
              <a:gd name="adj1" fmla="val -44599"/>
              <a:gd name="adj2" fmla="val 34617"/>
            </a:avLst>
          </a:prstGeom>
          <a:solidFill>
            <a:srgbClr val="FF0000"/>
          </a:solidFill>
          <a:ln w="12700" cap="flat" cmpd="sng" algn="ctr">
            <a:noFill/>
            <a:prstDash val="solid"/>
          </a:ln>
          <a:effectLst/>
          <a:scene3d>
            <a:camera prst="orthographicFront"/>
            <a:lightRig rig="threePt" dir="t"/>
          </a:scene3d>
          <a:sp3d>
            <a:bevelT w="165100" prst="coolSlant"/>
          </a:sp3d>
        </p:spPr>
        <p:txBody>
          <a:bodyPr rot="0" spcFirstLastPara="0" vert="horz" wrap="square" lIns="18288" tIns="18288" rIns="0" bIns="0" numCol="1" spcCol="0" rtlCol="0" fromWordArt="0" anchor="ctr" anchorCtr="0" forceAA="0" compatLnSpc="1">
            <a:prstTxWarp prst="textNoShape">
              <a:avLst/>
            </a:prstTxWarp>
            <a:noAutofit/>
          </a:bodyPr>
          <a:lstStyle/>
          <a:p>
            <a:pPr algn="ctr"/>
            <a:r>
              <a:rPr lang="en-US" sz="1100" b="1" dirty="0" smtClean="0">
                <a:solidFill>
                  <a:schemeClr val="bg1"/>
                </a:solidFill>
                <a:latin typeface="+mn-lt"/>
              </a:rPr>
              <a:t>Slide Reported at the Last NWD RPRB</a:t>
            </a:r>
            <a:endParaRPr lang="en-US" sz="1100" b="1" dirty="0">
              <a:solidFill>
                <a:schemeClr val="bg1"/>
              </a:solidFill>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04800" y="152400"/>
            <a:ext cx="8503920" cy="5999053"/>
          </a:xfrm>
          <a:prstGeom prst="rect">
            <a:avLst/>
          </a:prstGeom>
          <a:noFill/>
          <a:ln w="9525">
            <a:noFill/>
            <a:miter lim="800000"/>
            <a:headEnd/>
            <a:tailEnd/>
          </a:ln>
          <a:effectLst/>
        </p:spPr>
      </p:pic>
      <p:sp>
        <p:nvSpPr>
          <p:cNvPr id="5" name="TextBox 4"/>
          <p:cNvSpPr txBox="1"/>
          <p:nvPr/>
        </p:nvSpPr>
        <p:spPr>
          <a:xfrm>
            <a:off x="4648200" y="3755258"/>
            <a:ext cx="4038600" cy="1708160"/>
          </a:xfrm>
          <a:prstGeom prst="rect">
            <a:avLst/>
          </a:prstGeom>
          <a:noFill/>
        </p:spPr>
        <p:txBody>
          <a:bodyPr wrap="square" rtlCol="0">
            <a:spAutoFit/>
          </a:bodyPr>
          <a:lstStyle/>
          <a:p>
            <a:r>
              <a:rPr lang="en-US" sz="1050" b="1" baseline="0" dirty="0" smtClean="0">
                <a:solidFill>
                  <a:srgbClr val="0000CC"/>
                </a:solidFill>
                <a:latin typeface="Arial" pitchFamily="34" charset="0"/>
                <a:cs typeface="Arial" pitchFamily="34" charset="0"/>
              </a:rPr>
              <a:t>BLUF.  VE Is Applicable For All Procurements (PA &gt; $2.0M)</a:t>
            </a:r>
          </a:p>
          <a:p>
            <a:pPr marL="233363" indent="-233363">
              <a:buFont typeface="Arial" pitchFamily="34" charset="0"/>
              <a:buChar char="•"/>
            </a:pPr>
            <a:r>
              <a:rPr lang="en-US" sz="1050" baseline="0" dirty="0" smtClean="0">
                <a:solidFill>
                  <a:srgbClr val="000000"/>
                </a:solidFill>
                <a:latin typeface="Arial" pitchFamily="34" charset="0"/>
                <a:cs typeface="Arial" pitchFamily="34" charset="0"/>
              </a:rPr>
              <a:t>Results are based on CW projects. IIS can be located in either CW or Military.</a:t>
            </a:r>
          </a:p>
          <a:p>
            <a:pPr marL="233363" indent="-233363">
              <a:buFont typeface="Arial" pitchFamily="34" charset="0"/>
              <a:buChar char="•"/>
            </a:pPr>
            <a:r>
              <a:rPr lang="en-US" sz="1050" baseline="0" dirty="0" smtClean="0">
                <a:solidFill>
                  <a:srgbClr val="000000"/>
                </a:solidFill>
                <a:latin typeface="Arial" pitchFamily="34" charset="0"/>
                <a:cs typeface="Arial" pitchFamily="34" charset="0"/>
              </a:rPr>
              <a:t>Low numbers could be based on not including the appropriate VE Milestones when the project is initiated.</a:t>
            </a:r>
          </a:p>
          <a:p>
            <a:pPr marL="233363" indent="-233363">
              <a:buFont typeface="Arial" pitchFamily="34" charset="0"/>
              <a:buChar char="•"/>
            </a:pPr>
            <a:r>
              <a:rPr lang="en-US" sz="1050" baseline="0" dirty="0" smtClean="0">
                <a:solidFill>
                  <a:srgbClr val="000000"/>
                </a:solidFill>
                <a:latin typeface="Arial" pitchFamily="34" charset="0"/>
                <a:cs typeface="Arial" pitchFamily="34" charset="0"/>
              </a:rPr>
              <a:t>District PDT needs to QC dataset</a:t>
            </a:r>
          </a:p>
          <a:p>
            <a:pPr marL="233363" indent="-233363">
              <a:buFont typeface="Arial" pitchFamily="34" charset="0"/>
              <a:buChar char="•"/>
            </a:pPr>
            <a:r>
              <a:rPr lang="en-US" sz="1050" baseline="0" dirty="0" smtClean="0">
                <a:solidFill>
                  <a:srgbClr val="000000"/>
                </a:solidFill>
                <a:latin typeface="Arial" pitchFamily="34" charset="0"/>
                <a:cs typeface="Arial" pitchFamily="34" charset="0"/>
              </a:rPr>
              <a:t>EDW Data/Dashboards are available at:</a:t>
            </a:r>
          </a:p>
          <a:p>
            <a:pPr marL="233363" indent="-233363"/>
            <a:r>
              <a:rPr lang="en-US" sz="1050" baseline="0" dirty="0" smtClean="0">
                <a:solidFill>
                  <a:srgbClr val="000000"/>
                </a:solidFill>
                <a:latin typeface="Arial" pitchFamily="34" charset="0"/>
                <a:cs typeface="Arial" pitchFamily="34" charset="0"/>
              </a:rPr>
              <a:t>       -- </a:t>
            </a:r>
            <a:r>
              <a:rPr lang="en-US" sz="1050" baseline="0" dirty="0" smtClean="0">
                <a:solidFill>
                  <a:srgbClr val="000000"/>
                </a:solidFill>
                <a:latin typeface="Arial" pitchFamily="34" charset="0"/>
                <a:cs typeface="Arial" pitchFamily="34" charset="0"/>
                <a:hlinkClick r:id="rId3"/>
              </a:rPr>
              <a:t>https://edw.usace.army.mil/</a:t>
            </a:r>
            <a:endParaRPr lang="en-US" sz="1050" baseline="0" dirty="0" smtClean="0">
              <a:solidFill>
                <a:srgbClr val="000000"/>
              </a:solidFill>
              <a:latin typeface="Arial" pitchFamily="34" charset="0"/>
              <a:cs typeface="Arial" pitchFamily="34" charset="0"/>
            </a:endParaRPr>
          </a:p>
          <a:p>
            <a:pPr marL="233363" indent="-233363"/>
            <a:r>
              <a:rPr lang="en-US" sz="1050" baseline="0" dirty="0" smtClean="0">
                <a:solidFill>
                  <a:srgbClr val="000000"/>
                </a:solidFill>
                <a:latin typeface="Arial" pitchFamily="34" charset="0"/>
                <a:cs typeface="Arial" pitchFamily="34" charset="0"/>
              </a:rPr>
              <a:t>           -- Public Folders</a:t>
            </a:r>
          </a:p>
          <a:p>
            <a:pPr marL="233363" indent="-233363"/>
            <a:r>
              <a:rPr lang="en-US" sz="1050" baseline="0" dirty="0" smtClean="0">
                <a:solidFill>
                  <a:srgbClr val="000000"/>
                </a:solidFill>
                <a:latin typeface="Arial" pitchFamily="34" charset="0"/>
                <a:cs typeface="Arial" pitchFamily="34" charset="0"/>
              </a:rPr>
              <a:t>               -- Value Engineering </a:t>
            </a:r>
          </a:p>
        </p:txBody>
      </p:sp>
      <p:sp>
        <p:nvSpPr>
          <p:cNvPr id="4" name="Rectangular Callout 3"/>
          <p:cNvSpPr/>
          <p:nvPr/>
        </p:nvSpPr>
        <p:spPr>
          <a:xfrm>
            <a:off x="7050906" y="5638630"/>
            <a:ext cx="1711354" cy="463056"/>
          </a:xfrm>
          <a:prstGeom prst="wedgeRectCallout">
            <a:avLst>
              <a:gd name="adj1" fmla="val -44599"/>
              <a:gd name="adj2" fmla="val 34617"/>
            </a:avLst>
          </a:prstGeom>
          <a:solidFill>
            <a:srgbClr val="FF0000"/>
          </a:solidFill>
          <a:ln w="12700" cap="flat" cmpd="sng" algn="ctr">
            <a:noFill/>
            <a:prstDash val="solid"/>
          </a:ln>
          <a:effectLst/>
          <a:scene3d>
            <a:camera prst="orthographicFront"/>
            <a:lightRig rig="threePt" dir="t"/>
          </a:scene3d>
          <a:sp3d>
            <a:bevelT w="165100" prst="coolSlant"/>
          </a:sp3d>
        </p:spPr>
        <p:txBody>
          <a:bodyPr rot="0" spcFirstLastPara="0" vert="horz" wrap="square" lIns="18288" tIns="18288" rIns="0" bIns="0" numCol="1" spcCol="0" rtlCol="0" fromWordArt="0" anchor="ctr" anchorCtr="0" forceAA="0" compatLnSpc="1">
            <a:prstTxWarp prst="textNoShape">
              <a:avLst/>
            </a:prstTxWarp>
            <a:noAutofit/>
          </a:bodyPr>
          <a:lstStyle/>
          <a:p>
            <a:pPr algn="ctr"/>
            <a:r>
              <a:rPr lang="en-US" sz="1100" b="1" dirty="0" smtClean="0">
                <a:solidFill>
                  <a:schemeClr val="bg1"/>
                </a:solidFill>
                <a:latin typeface="+mn-lt"/>
              </a:rPr>
              <a:t>Slide Reported at the Last NWD RPRB</a:t>
            </a:r>
            <a:endParaRPr lang="en-US" sz="1100" b="1" dirty="0">
              <a:solidFill>
                <a:schemeClr val="bg1"/>
              </a:solidFill>
              <a:latin typeface="+mn-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Value Engineering EDW Dashboard</a:t>
            </a:r>
          </a:p>
          <a:p>
            <a:pPr lvl="1"/>
            <a:r>
              <a:rPr lang="en-US" dirty="0" smtClean="0"/>
              <a:t>Automates Quarterly/Annual Metric Reports</a:t>
            </a:r>
          </a:p>
          <a:p>
            <a:pPr lvl="1"/>
            <a:r>
              <a:rPr lang="en-US" dirty="0" smtClean="0"/>
              <a:t>Allows MSC/District to perform QA/QC on Metrics and Quarterly/Annual Reports 24/7</a:t>
            </a:r>
          </a:p>
          <a:p>
            <a:pPr lvl="1"/>
            <a:r>
              <a:rPr lang="en-US" dirty="0" smtClean="0"/>
              <a:t>Automates creation of quarterly DMR slides.</a:t>
            </a:r>
          </a:p>
          <a:p>
            <a:pPr lvl="1"/>
            <a:r>
              <a:rPr lang="en-US" dirty="0" smtClean="0"/>
              <a:t>Automates/Assists with preparation of HQ/MSC VE Annual Plans</a:t>
            </a:r>
          </a:p>
          <a:p>
            <a:endParaRPr lang="en-US" dirty="0"/>
          </a:p>
        </p:txBody>
      </p:sp>
      <p:sp>
        <p:nvSpPr>
          <p:cNvPr id="4" name="Title 3"/>
          <p:cNvSpPr>
            <a:spLocks noGrp="1"/>
          </p:cNvSpPr>
          <p:nvPr>
            <p:ph type="title"/>
          </p:nvPr>
        </p:nvSpPr>
        <p:spPr/>
        <p:txBody>
          <a:bodyPr/>
          <a:lstStyle/>
          <a:p>
            <a:r>
              <a:rPr lang="en-US" dirty="0" smtClean="0"/>
              <a:t>Value Engineering Reporting</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587220" y="869777"/>
            <a:ext cx="4023360" cy="2712085"/>
          </a:xfrm>
          <a:prstGeom prst="rect">
            <a:avLst/>
          </a:prstGeom>
          <a:noFill/>
          <a:ln w="9525">
            <a:noFill/>
            <a:miter lim="800000"/>
            <a:headEnd/>
            <a:tailEnd/>
          </a:ln>
          <a:effectLst>
            <a:outerShdw blurRad="292100" dist="139700" dir="2700000" algn="ctr" rotWithShape="0">
              <a:srgbClr val="000000">
                <a:alpha val="65000"/>
              </a:srgbClr>
            </a:outerShdw>
          </a:effectLst>
        </p:spPr>
      </p:pic>
      <p:sp>
        <p:nvSpPr>
          <p:cNvPr id="2" name="Title 1"/>
          <p:cNvSpPr>
            <a:spLocks noGrp="1"/>
          </p:cNvSpPr>
          <p:nvPr>
            <p:ph type="title"/>
          </p:nvPr>
        </p:nvSpPr>
        <p:spPr/>
        <p:txBody>
          <a:bodyPr/>
          <a:lstStyle/>
          <a:p>
            <a:r>
              <a:rPr lang="en-US" dirty="0" smtClean="0"/>
              <a:t>Value Engineering Reporting</a:t>
            </a:r>
            <a:endParaRPr lang="en-US" dirty="0"/>
          </a:p>
        </p:txBody>
      </p:sp>
      <p:sp>
        <p:nvSpPr>
          <p:cNvPr id="16" name="Rectangular Callout 15"/>
          <p:cNvSpPr/>
          <p:nvPr/>
        </p:nvSpPr>
        <p:spPr>
          <a:xfrm>
            <a:off x="2562784" y="5263375"/>
            <a:ext cx="1371625" cy="457200"/>
          </a:xfrm>
          <a:prstGeom prst="wedgeRectCallout">
            <a:avLst>
              <a:gd name="adj1" fmla="val 32336"/>
              <a:gd name="adj2" fmla="val -141926"/>
            </a:avLst>
          </a:prstGeom>
          <a:solidFill>
            <a:srgbClr val="FF0000"/>
          </a:solidFill>
          <a:ln w="12700" cap="flat" cmpd="sng" algn="ctr">
            <a:noFill/>
            <a:prstDash val="solid"/>
          </a:ln>
          <a:effectLst/>
          <a:scene3d>
            <a:camera prst="orthographicFront"/>
            <a:lightRig rig="threePt" dir="t"/>
          </a:scene3d>
          <a:sp3d>
            <a:bevelT w="165100" prst="coolSlant"/>
          </a:sp3d>
        </p:spPr>
        <p:txBody>
          <a:bodyPr rot="0" spcFirstLastPara="0" vert="horz" wrap="square" lIns="18288" tIns="0" rIns="0" bIns="45720" numCol="1" spcCol="0" rtlCol="0" fromWordArt="0" anchor="ctr" anchorCtr="0" forceAA="0" compatLnSpc="1">
            <a:prstTxWarp prst="textNoShape">
              <a:avLst/>
            </a:prstTxWarp>
            <a:noAutofit/>
          </a:bodyPr>
          <a:lstStyle/>
          <a:p>
            <a:pPr algn="ctr"/>
            <a:r>
              <a:rPr lang="en-US" sz="1200" b="1" dirty="0" smtClean="0">
                <a:solidFill>
                  <a:schemeClr val="bg1"/>
                </a:solidFill>
                <a:latin typeface="+mn-lt"/>
              </a:rPr>
              <a:t>VE Dashboard</a:t>
            </a:r>
          </a:p>
          <a:p>
            <a:pPr algn="ctr"/>
            <a:r>
              <a:rPr lang="en-US" sz="1200" b="1" dirty="0" smtClean="0">
                <a:solidFill>
                  <a:schemeClr val="bg1"/>
                </a:solidFill>
                <a:effectLst/>
                <a:latin typeface="+mn-lt"/>
                <a:ea typeface="Calibri"/>
                <a:cs typeface="Times New Roman"/>
              </a:rPr>
              <a:t>(by MSC)</a:t>
            </a:r>
            <a:endParaRPr lang="en-US" sz="1200" b="1" dirty="0">
              <a:effectLst/>
              <a:latin typeface="Arial"/>
              <a:ea typeface="Calibri"/>
              <a:cs typeface="Times New Roman"/>
            </a:endParaRPr>
          </a:p>
        </p:txBody>
      </p:sp>
      <p:sp>
        <p:nvSpPr>
          <p:cNvPr id="8" name="Rectangular Callout 7"/>
          <p:cNvSpPr/>
          <p:nvPr/>
        </p:nvSpPr>
        <p:spPr>
          <a:xfrm>
            <a:off x="531296" y="4004218"/>
            <a:ext cx="1371625" cy="457200"/>
          </a:xfrm>
          <a:prstGeom prst="wedgeRectCallout">
            <a:avLst>
              <a:gd name="adj1" fmla="val 32336"/>
              <a:gd name="adj2" fmla="val -141926"/>
            </a:avLst>
          </a:prstGeom>
          <a:solidFill>
            <a:srgbClr val="FF0000"/>
          </a:solidFill>
          <a:ln w="12700" cap="flat" cmpd="sng" algn="ctr">
            <a:noFill/>
            <a:prstDash val="solid"/>
          </a:ln>
          <a:effectLst/>
          <a:scene3d>
            <a:camera prst="orthographicFront"/>
            <a:lightRig rig="threePt" dir="t"/>
          </a:scene3d>
          <a:sp3d>
            <a:bevelT w="165100" prst="coolSlant"/>
          </a:sp3d>
        </p:spPr>
        <p:txBody>
          <a:bodyPr rot="0" spcFirstLastPara="0" vert="horz" wrap="square" lIns="18288" tIns="0" rIns="0" bIns="45720" numCol="1" spcCol="0" rtlCol="0" fromWordArt="0" anchor="ctr" anchorCtr="0" forceAA="0" compatLnSpc="1">
            <a:prstTxWarp prst="textNoShape">
              <a:avLst/>
            </a:prstTxWarp>
            <a:noAutofit/>
          </a:bodyPr>
          <a:lstStyle/>
          <a:p>
            <a:pPr algn="ctr"/>
            <a:r>
              <a:rPr lang="en-US" sz="1200" b="1" dirty="0" smtClean="0">
                <a:solidFill>
                  <a:schemeClr val="bg1"/>
                </a:solidFill>
                <a:latin typeface="+mn-lt"/>
              </a:rPr>
              <a:t>VE Dashboard</a:t>
            </a:r>
          </a:p>
          <a:p>
            <a:pPr algn="ctr"/>
            <a:r>
              <a:rPr lang="en-US" sz="1200" b="1" dirty="0" smtClean="0">
                <a:solidFill>
                  <a:schemeClr val="bg1"/>
                </a:solidFill>
                <a:effectLst/>
                <a:latin typeface="+mn-lt"/>
                <a:ea typeface="Calibri"/>
                <a:cs typeface="Times New Roman"/>
              </a:rPr>
              <a:t>(by District)</a:t>
            </a:r>
            <a:endParaRPr lang="en-US" sz="1200" b="1" dirty="0">
              <a:effectLst/>
              <a:latin typeface="Arial"/>
              <a:ea typeface="Calibri"/>
              <a:cs typeface="Times New Roman"/>
            </a:endParaRPr>
          </a:p>
        </p:txBody>
      </p:sp>
      <p:pic>
        <p:nvPicPr>
          <p:cNvPr id="2051" name="Picture 3"/>
          <p:cNvPicPr>
            <a:picLocks noChangeAspect="1" noChangeArrowheads="1"/>
          </p:cNvPicPr>
          <p:nvPr/>
        </p:nvPicPr>
        <p:blipFill>
          <a:blip r:embed="rId4" cstate="print"/>
          <a:srcRect/>
          <a:stretch>
            <a:fillRect/>
          </a:stretch>
        </p:blipFill>
        <p:spPr bwMode="auto">
          <a:xfrm>
            <a:off x="4567965" y="3842893"/>
            <a:ext cx="4023360" cy="2025327"/>
          </a:xfrm>
          <a:prstGeom prst="rect">
            <a:avLst/>
          </a:prstGeom>
          <a:noFill/>
          <a:ln w="9525">
            <a:noFill/>
            <a:miter lim="800000"/>
            <a:headEnd/>
            <a:tailEnd/>
          </a:ln>
          <a:effectLst>
            <a:outerShdw blurRad="292100" dist="139700" dir="2700000" algn="ctr" rotWithShape="0">
              <a:srgbClr val="000000">
                <a:alpha val="65000"/>
              </a:srgbClr>
            </a:outerShdw>
          </a:effectLst>
        </p:spPr>
      </p:pic>
      <p:sp>
        <p:nvSpPr>
          <p:cNvPr id="10" name="Rectangular Callout 9"/>
          <p:cNvSpPr/>
          <p:nvPr/>
        </p:nvSpPr>
        <p:spPr>
          <a:xfrm>
            <a:off x="7040103" y="2993638"/>
            <a:ext cx="1371625" cy="457200"/>
          </a:xfrm>
          <a:prstGeom prst="wedgeRectCallout">
            <a:avLst>
              <a:gd name="adj1" fmla="val 33630"/>
              <a:gd name="adj2" fmla="val 135743"/>
            </a:avLst>
          </a:prstGeom>
          <a:solidFill>
            <a:srgbClr val="FF0000"/>
          </a:solidFill>
          <a:ln w="12700" cap="flat" cmpd="sng" algn="ctr">
            <a:noFill/>
            <a:prstDash val="solid"/>
          </a:ln>
          <a:effectLst/>
          <a:scene3d>
            <a:camera prst="orthographicFront"/>
            <a:lightRig rig="threePt" dir="t"/>
          </a:scene3d>
          <a:sp3d>
            <a:bevelT w="165100" prst="coolSlant"/>
          </a:sp3d>
        </p:spPr>
        <p:txBody>
          <a:bodyPr rot="0" spcFirstLastPara="0" vert="horz" wrap="square" lIns="18288" tIns="0" rIns="0" bIns="45720" numCol="1" spcCol="0" rtlCol="0" fromWordArt="0" anchor="ctr" anchorCtr="0" forceAA="0" compatLnSpc="1">
            <a:prstTxWarp prst="textNoShape">
              <a:avLst/>
            </a:prstTxWarp>
            <a:noAutofit/>
          </a:bodyPr>
          <a:lstStyle/>
          <a:p>
            <a:pPr algn="ctr"/>
            <a:r>
              <a:rPr lang="en-US" sz="1200" b="1" dirty="0" smtClean="0">
                <a:solidFill>
                  <a:schemeClr val="bg1"/>
                </a:solidFill>
                <a:latin typeface="+mn-lt"/>
              </a:rPr>
              <a:t>VE EDW Reports</a:t>
            </a:r>
            <a:endParaRPr lang="en-US" sz="1200" b="1" dirty="0">
              <a:effectLst/>
              <a:latin typeface="Arial"/>
              <a:ea typeface="Calibri"/>
              <a:cs typeface="Times New Roman"/>
            </a:endParaRPr>
          </a:p>
        </p:txBody>
      </p:sp>
      <p:pic>
        <p:nvPicPr>
          <p:cNvPr id="9" name="Picture 2"/>
          <p:cNvPicPr preferRelativeResize="0">
            <a:picLocks noChangeArrowheads="1"/>
          </p:cNvPicPr>
          <p:nvPr/>
        </p:nvPicPr>
        <p:blipFill>
          <a:blip r:embed="rId5" cstate="print"/>
          <a:srcRect/>
          <a:stretch>
            <a:fillRect/>
          </a:stretch>
        </p:blipFill>
        <p:spPr bwMode="auto">
          <a:xfrm>
            <a:off x="2438520" y="2162440"/>
            <a:ext cx="4023360" cy="2651760"/>
          </a:xfrm>
          <a:prstGeom prst="rect">
            <a:avLst/>
          </a:prstGeom>
          <a:noFill/>
          <a:ln w="9525">
            <a:noFill/>
            <a:miter lim="800000"/>
            <a:headEnd/>
            <a:tailEnd/>
          </a:ln>
          <a:effectLst>
            <a:outerShdw blurRad="292100" dist="139700" dir="2700000" algn="ctr" rotWithShape="0">
              <a:srgbClr val="000000">
                <a:alpha val="65000"/>
              </a:srgbClr>
            </a:outerShdw>
          </a:effectLst>
        </p:spPr>
      </p:pic>
    </p:spTree>
    <p:extLst>
      <p:ext uri="{BB962C8B-B14F-4D97-AF65-F5344CB8AC3E}">
        <p14:creationId xmlns:p14="http://schemas.microsoft.com/office/powerpoint/2010/main" val="18281919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p:cNvPicPr>
            <a:picLocks noChangeAspect="1" noChangeArrowheads="1"/>
          </p:cNvPicPr>
          <p:nvPr/>
        </p:nvPicPr>
        <p:blipFill>
          <a:blip r:embed="rId3" cstate="print"/>
          <a:srcRect t="26987"/>
          <a:stretch>
            <a:fillRect/>
          </a:stretch>
        </p:blipFill>
        <p:spPr bwMode="auto">
          <a:xfrm>
            <a:off x="2933608" y="3249250"/>
            <a:ext cx="1638064" cy="2926080"/>
          </a:xfrm>
          <a:prstGeom prst="rect">
            <a:avLst/>
          </a:prstGeom>
          <a:noFill/>
          <a:ln w="9525">
            <a:noFill/>
            <a:miter lim="800000"/>
            <a:headEnd/>
            <a:tailEnd/>
          </a:ln>
        </p:spPr>
      </p:pic>
      <p:sp>
        <p:nvSpPr>
          <p:cNvPr id="27652" name="Rectangle 4"/>
          <p:cNvSpPr>
            <a:spLocks noGrp="1" noChangeArrowheads="1"/>
          </p:cNvSpPr>
          <p:nvPr>
            <p:ph type="title"/>
          </p:nvPr>
        </p:nvSpPr>
        <p:spPr>
          <a:xfrm>
            <a:off x="457200" y="274638"/>
            <a:ext cx="8229600" cy="614710"/>
          </a:xfrm>
        </p:spPr>
        <p:txBody>
          <a:bodyPr/>
          <a:lstStyle/>
          <a:p>
            <a:pPr>
              <a:defRPr/>
            </a:pPr>
            <a:r>
              <a:rPr lang="en-US" b="1" dirty="0" smtClean="0"/>
              <a:t>New VE EDW Dashboards &amp; Reports</a:t>
            </a:r>
          </a:p>
        </p:txBody>
      </p:sp>
      <p:sp>
        <p:nvSpPr>
          <p:cNvPr id="14" name="Content Placeholder 13"/>
          <p:cNvSpPr>
            <a:spLocks noGrp="1"/>
          </p:cNvSpPr>
          <p:nvPr>
            <p:ph sz="quarter" idx="4"/>
          </p:nvPr>
        </p:nvSpPr>
        <p:spPr>
          <a:xfrm>
            <a:off x="457200" y="1066800"/>
            <a:ext cx="4434396" cy="3951288"/>
          </a:xfrm>
        </p:spPr>
        <p:txBody>
          <a:bodyPr/>
          <a:lstStyle/>
          <a:p>
            <a:r>
              <a:rPr lang="en-US" sz="2000" dirty="0" smtClean="0"/>
              <a:t>Go to: </a:t>
            </a:r>
            <a:r>
              <a:rPr lang="en-US" sz="2000" dirty="0" smtClean="0">
                <a:hlinkClick r:id="rId4"/>
              </a:rPr>
              <a:t>https://edw.usace.army.mil/</a:t>
            </a:r>
            <a:endParaRPr lang="en-US" dirty="0" smtClean="0"/>
          </a:p>
          <a:p>
            <a:pPr lvl="1"/>
            <a:r>
              <a:rPr lang="en-US" sz="1600" dirty="0" smtClean="0"/>
              <a:t>Request Access (takes 1 to 2 days)</a:t>
            </a:r>
          </a:p>
          <a:p>
            <a:pPr lvl="1"/>
            <a:r>
              <a:rPr lang="en-US" sz="1600" dirty="0" smtClean="0"/>
              <a:t>Step 1: EDW Production</a:t>
            </a:r>
          </a:p>
          <a:p>
            <a:pPr lvl="1">
              <a:buNone/>
            </a:pPr>
            <a:r>
              <a:rPr lang="en-US" sz="1600" dirty="0" smtClean="0"/>
              <a:t>     Step 2: My Inbox</a:t>
            </a:r>
          </a:p>
          <a:p>
            <a:pPr lvl="1">
              <a:buNone/>
            </a:pPr>
            <a:r>
              <a:rPr lang="en-US" sz="1600" dirty="0" smtClean="0"/>
              <a:t>     Step 3: Expand Public Folders</a:t>
            </a:r>
          </a:p>
          <a:p>
            <a:pPr lvl="1">
              <a:buNone/>
            </a:pPr>
            <a:r>
              <a:rPr lang="en-US" sz="1600" dirty="0" smtClean="0"/>
              <a:t>	Step 4: Go to Bottom of List</a:t>
            </a:r>
          </a:p>
          <a:p>
            <a:pPr lvl="1">
              <a:buNone/>
            </a:pPr>
            <a:endParaRPr lang="en-US" sz="1600" dirty="0" smtClean="0"/>
          </a:p>
        </p:txBody>
      </p:sp>
      <p:pic>
        <p:nvPicPr>
          <p:cNvPr id="3074" name="Picture 2"/>
          <p:cNvPicPr>
            <a:picLocks noChangeAspect="1" noChangeArrowheads="1"/>
          </p:cNvPicPr>
          <p:nvPr/>
        </p:nvPicPr>
        <p:blipFill>
          <a:blip r:embed="rId5" cstate="print"/>
          <a:srcRect/>
          <a:stretch>
            <a:fillRect/>
          </a:stretch>
        </p:blipFill>
        <p:spPr bwMode="auto">
          <a:xfrm>
            <a:off x="4953720" y="932155"/>
            <a:ext cx="3657600" cy="3258796"/>
          </a:xfrm>
          <a:prstGeom prst="rect">
            <a:avLst/>
          </a:prstGeom>
          <a:noFill/>
          <a:ln w="9525">
            <a:noFill/>
            <a:miter lim="800000"/>
            <a:headEnd/>
            <a:tailEnd/>
          </a:ln>
          <a:effectLst>
            <a:outerShdw blurRad="292100" dist="139700" dir="2700000" algn="ctr" rotWithShape="0">
              <a:srgbClr val="000000">
                <a:alpha val="65000"/>
              </a:srgbClr>
            </a:outerShdw>
          </a:effectLst>
        </p:spPr>
      </p:pic>
      <p:cxnSp>
        <p:nvCxnSpPr>
          <p:cNvPr id="10" name="Straight Arrow Connector 9"/>
          <p:cNvCxnSpPr/>
          <p:nvPr/>
        </p:nvCxnSpPr>
        <p:spPr>
          <a:xfrm flipH="1" flipV="1">
            <a:off x="5166808" y="3409029"/>
            <a:ext cx="1225114" cy="1384913"/>
          </a:xfrm>
          <a:prstGeom prst="straightConnector1">
            <a:avLst/>
          </a:prstGeom>
          <a:ln w="2857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5158774" y="2811181"/>
            <a:ext cx="709365" cy="60672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Arrow Connector 23"/>
          <p:cNvCxnSpPr/>
          <p:nvPr/>
        </p:nvCxnSpPr>
        <p:spPr>
          <a:xfrm flipH="1" flipV="1">
            <a:off x="5175682" y="2840855"/>
            <a:ext cx="1207363" cy="159797"/>
          </a:xfrm>
          <a:prstGeom prst="straightConnector1">
            <a:avLst/>
          </a:prstGeom>
          <a:ln w="2857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5859263" y="2823100"/>
            <a:ext cx="2814220" cy="177552"/>
          </a:xfrm>
          <a:prstGeom prst="straightConnector1">
            <a:avLst/>
          </a:prstGeom>
          <a:ln w="2857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5868141" y="3417903"/>
            <a:ext cx="2831976" cy="1358283"/>
          </a:xfrm>
          <a:prstGeom prst="straightConnector1">
            <a:avLst/>
          </a:prstGeom>
          <a:ln w="28575">
            <a:solidFill>
              <a:srgbClr val="FF0000"/>
            </a:solidFill>
            <a:tailEnd type="none"/>
          </a:ln>
        </p:spPr>
        <p:style>
          <a:lnRef idx="1">
            <a:schemeClr val="accent1"/>
          </a:lnRef>
          <a:fillRef idx="0">
            <a:schemeClr val="accent1"/>
          </a:fillRef>
          <a:effectRef idx="0">
            <a:schemeClr val="accent1"/>
          </a:effectRef>
          <a:fontRef idx="minor">
            <a:schemeClr val="tx1"/>
          </a:fontRef>
        </p:style>
      </p:cxnSp>
      <p:pic>
        <p:nvPicPr>
          <p:cNvPr id="3075" name="Picture 3"/>
          <p:cNvPicPr>
            <a:picLocks noChangeAspect="1" noChangeArrowheads="1"/>
          </p:cNvPicPr>
          <p:nvPr/>
        </p:nvPicPr>
        <p:blipFill>
          <a:blip r:embed="rId6" cstate="print"/>
          <a:srcRect/>
          <a:stretch>
            <a:fillRect/>
          </a:stretch>
        </p:blipFill>
        <p:spPr bwMode="auto">
          <a:xfrm>
            <a:off x="6409262" y="3031630"/>
            <a:ext cx="2286000" cy="1744870"/>
          </a:xfrm>
          <a:prstGeom prst="rect">
            <a:avLst/>
          </a:prstGeom>
          <a:noFill/>
          <a:ln w="38100">
            <a:solidFill>
              <a:srgbClr val="FF0000"/>
            </a:solidFill>
            <a:miter lim="800000"/>
            <a:headEnd/>
            <a:tailEnd/>
          </a:ln>
          <a:effectLst>
            <a:outerShdw blurRad="292100" dist="139700" dir="2700000" algn="ctr" rotWithShape="0">
              <a:srgbClr val="000000">
                <a:alpha val="65000"/>
              </a:srgbClr>
            </a:outerShdw>
          </a:effectLst>
        </p:spPr>
      </p:pic>
      <p:sp>
        <p:nvSpPr>
          <p:cNvPr id="42" name="Rectangle 41"/>
          <p:cNvSpPr/>
          <p:nvPr/>
        </p:nvSpPr>
        <p:spPr>
          <a:xfrm>
            <a:off x="5157927" y="1589103"/>
            <a:ext cx="1651246" cy="56817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6" name="Picture 4"/>
          <p:cNvPicPr>
            <a:picLocks noChangeAspect="1" noChangeArrowheads="1"/>
          </p:cNvPicPr>
          <p:nvPr/>
        </p:nvPicPr>
        <p:blipFill>
          <a:blip r:embed="rId7" cstate="print"/>
          <a:srcRect/>
          <a:stretch>
            <a:fillRect/>
          </a:stretch>
        </p:blipFill>
        <p:spPr bwMode="auto">
          <a:xfrm>
            <a:off x="755867" y="3222959"/>
            <a:ext cx="2011680" cy="1788160"/>
          </a:xfrm>
          <a:prstGeom prst="rect">
            <a:avLst/>
          </a:prstGeom>
          <a:noFill/>
          <a:ln w="9525">
            <a:noFill/>
            <a:miter lim="800000"/>
            <a:headEnd/>
            <a:tailEnd/>
          </a:ln>
        </p:spPr>
      </p:pic>
      <p:sp>
        <p:nvSpPr>
          <p:cNvPr id="45" name="Rectangle 44"/>
          <p:cNvSpPr/>
          <p:nvPr/>
        </p:nvSpPr>
        <p:spPr>
          <a:xfrm>
            <a:off x="754616" y="4279034"/>
            <a:ext cx="568171" cy="20418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3064290" y="3657596"/>
            <a:ext cx="877410" cy="18791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3136791" y="5869616"/>
            <a:ext cx="1044606" cy="17607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6" name="Straight Arrow Connector 55"/>
          <p:cNvCxnSpPr>
            <a:endCxn id="55" idx="0"/>
          </p:cNvCxnSpPr>
          <p:nvPr/>
        </p:nvCxnSpPr>
        <p:spPr>
          <a:xfrm flipH="1">
            <a:off x="3659094" y="3852905"/>
            <a:ext cx="0" cy="201671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773023" y="4509852"/>
            <a:ext cx="745725" cy="276999"/>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b="1" dirty="0" smtClean="0">
                <a:solidFill>
                  <a:schemeClr val="bg1"/>
                </a:solidFill>
                <a:latin typeface="Arial" pitchFamily="34" charset="0"/>
                <a:cs typeface="Arial" pitchFamily="34" charset="0"/>
              </a:rPr>
              <a:t>Step 4</a:t>
            </a:r>
            <a:endParaRPr lang="en-US" sz="1200" b="1" dirty="0">
              <a:solidFill>
                <a:schemeClr val="bg1"/>
              </a:solidFill>
              <a:latin typeface="Arial" pitchFamily="34" charset="0"/>
              <a:cs typeface="Arial" pitchFamily="34" charset="0"/>
            </a:endParaRPr>
          </a:p>
        </p:txBody>
      </p:sp>
      <p:sp>
        <p:nvSpPr>
          <p:cNvPr id="20" name="TextBox 19"/>
          <p:cNvSpPr txBox="1"/>
          <p:nvPr/>
        </p:nvSpPr>
        <p:spPr>
          <a:xfrm>
            <a:off x="3765625" y="4147348"/>
            <a:ext cx="745725" cy="276999"/>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b="1" dirty="0" smtClean="0">
                <a:solidFill>
                  <a:schemeClr val="bg1"/>
                </a:solidFill>
                <a:latin typeface="Arial" pitchFamily="34" charset="0"/>
                <a:cs typeface="Arial" pitchFamily="34" charset="0"/>
              </a:rPr>
              <a:t>Step 3</a:t>
            </a:r>
            <a:endParaRPr lang="en-US" sz="1200" b="1" dirty="0">
              <a:solidFill>
                <a:schemeClr val="bg1"/>
              </a:solidFill>
              <a:latin typeface="Arial" pitchFamily="34" charset="0"/>
              <a:cs typeface="Arial" pitchFamily="34" charset="0"/>
            </a:endParaRPr>
          </a:p>
        </p:txBody>
      </p:sp>
      <p:sp>
        <p:nvSpPr>
          <p:cNvPr id="21" name="TextBox 20"/>
          <p:cNvSpPr txBox="1"/>
          <p:nvPr/>
        </p:nvSpPr>
        <p:spPr>
          <a:xfrm>
            <a:off x="7717654" y="1600940"/>
            <a:ext cx="745725" cy="276999"/>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b="1" dirty="0" smtClean="0">
                <a:solidFill>
                  <a:schemeClr val="bg1"/>
                </a:solidFill>
                <a:latin typeface="Arial" pitchFamily="34" charset="0"/>
                <a:cs typeface="Arial" pitchFamily="34" charset="0"/>
              </a:rPr>
              <a:t>Step 1</a:t>
            </a:r>
            <a:endParaRPr lang="en-US" sz="1200" b="1" dirty="0">
              <a:solidFill>
                <a:schemeClr val="bg1"/>
              </a:solidFill>
              <a:latin typeface="Arial" pitchFamily="34" charset="0"/>
              <a:cs typeface="Arial" pitchFamily="34" charset="0"/>
            </a:endParaRPr>
          </a:p>
        </p:txBody>
      </p:sp>
      <p:sp>
        <p:nvSpPr>
          <p:cNvPr id="22" name="TextBox 21"/>
          <p:cNvSpPr txBox="1"/>
          <p:nvPr/>
        </p:nvSpPr>
        <p:spPr>
          <a:xfrm>
            <a:off x="1851007" y="3413461"/>
            <a:ext cx="745725" cy="276999"/>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b="1" dirty="0" smtClean="0">
                <a:solidFill>
                  <a:schemeClr val="bg1"/>
                </a:solidFill>
                <a:latin typeface="Arial" pitchFamily="34" charset="0"/>
                <a:cs typeface="Arial" pitchFamily="34" charset="0"/>
              </a:rPr>
              <a:t>Step 2</a:t>
            </a:r>
            <a:endParaRPr lang="en-US" sz="1200" b="1" dirty="0">
              <a:solidFill>
                <a:schemeClr val="bg1"/>
              </a:solidFill>
              <a:latin typeface="Arial" pitchFamily="34" charset="0"/>
              <a:cs typeface="Arial" pitchFamily="34" charset="0"/>
            </a:endParaRPr>
          </a:p>
        </p:txBody>
      </p:sp>
      <p:sp>
        <p:nvSpPr>
          <p:cNvPr id="23" name="TextBox 22"/>
          <p:cNvSpPr txBox="1"/>
          <p:nvPr/>
        </p:nvSpPr>
        <p:spPr>
          <a:xfrm>
            <a:off x="6982299" y="4230209"/>
            <a:ext cx="1097280" cy="457200"/>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b="1" dirty="0" smtClean="0">
                <a:solidFill>
                  <a:schemeClr val="bg1"/>
                </a:solidFill>
                <a:latin typeface="Arial" pitchFamily="34" charset="0"/>
                <a:cs typeface="Arial" pitchFamily="34" charset="0"/>
              </a:rPr>
              <a:t>First time users only</a:t>
            </a:r>
            <a:endParaRPr lang="en-US" sz="1200" b="1" dirty="0">
              <a:solidFill>
                <a:schemeClr val="bg1"/>
              </a:solidFill>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title"/>
          </p:nvPr>
        </p:nvSpPr>
        <p:spPr>
          <a:xfrm>
            <a:off x="457200" y="274638"/>
            <a:ext cx="8229600" cy="614710"/>
          </a:xfrm>
        </p:spPr>
        <p:txBody>
          <a:bodyPr/>
          <a:lstStyle/>
          <a:p>
            <a:pPr>
              <a:defRPr/>
            </a:pPr>
            <a:r>
              <a:rPr lang="en-US" b="1" dirty="0" smtClean="0"/>
              <a:t>New VE EDW Dashboards &amp; Reports</a:t>
            </a:r>
          </a:p>
        </p:txBody>
      </p:sp>
      <p:sp>
        <p:nvSpPr>
          <p:cNvPr id="14" name="Content Placeholder 13"/>
          <p:cNvSpPr>
            <a:spLocks noGrp="1"/>
          </p:cNvSpPr>
          <p:nvPr>
            <p:ph sz="quarter" idx="4"/>
          </p:nvPr>
        </p:nvSpPr>
        <p:spPr>
          <a:xfrm>
            <a:off x="457199" y="1066800"/>
            <a:ext cx="4389120" cy="1898342"/>
          </a:xfrm>
        </p:spPr>
        <p:txBody>
          <a:bodyPr/>
          <a:lstStyle/>
          <a:p>
            <a:r>
              <a:rPr lang="en-US" sz="2000" dirty="0" smtClean="0"/>
              <a:t>HQ VE Dashboards Available:</a:t>
            </a:r>
          </a:p>
          <a:p>
            <a:pPr marL="630238" lvl="1"/>
            <a:r>
              <a:rPr lang="en-US" sz="1400" dirty="0" smtClean="0"/>
              <a:t>Cost Avoidance/Saving Dashboard and Report(MP16 or CW08)</a:t>
            </a:r>
          </a:p>
          <a:p>
            <a:pPr marL="630238" lvl="1"/>
            <a:r>
              <a:rPr lang="en-US" sz="1400" u="sng" dirty="0" smtClean="0"/>
              <a:t>Program Coverage/Compliance Dashboard and Report (MP17, MP17a, CW08a, or CW08b)</a:t>
            </a:r>
          </a:p>
          <a:p>
            <a:pPr marL="230188"/>
            <a:r>
              <a:rPr lang="en-US" sz="2000" dirty="0" smtClean="0"/>
              <a:t>HQ VE Reports Available (1):</a:t>
            </a:r>
          </a:p>
          <a:p>
            <a:pPr marL="630238" lvl="1"/>
            <a:r>
              <a:rPr lang="en-US" sz="1400" dirty="0" err="1" smtClean="0"/>
              <a:t>xCost</a:t>
            </a:r>
            <a:r>
              <a:rPr lang="en-US" sz="1400" dirty="0" smtClean="0"/>
              <a:t> Avoidance/Savings – ADMIN</a:t>
            </a:r>
          </a:p>
          <a:p>
            <a:pPr marL="630238" lvl="1"/>
            <a:r>
              <a:rPr lang="en-US" sz="1400" dirty="0" smtClean="0"/>
              <a:t>xCost Avoidance Saving – CW Goals</a:t>
            </a:r>
          </a:p>
          <a:p>
            <a:pPr marL="630238" lvl="1"/>
            <a:r>
              <a:rPr lang="en-US" sz="1400" dirty="0" smtClean="0"/>
              <a:t>xCost Avoidance Savings – MP Goals</a:t>
            </a:r>
          </a:p>
          <a:p>
            <a:pPr marL="630238" lvl="1"/>
            <a:r>
              <a:rPr lang="en-US" sz="1400" dirty="0" smtClean="0"/>
              <a:t>xProgram Coverage/Compliance - ADMIN</a:t>
            </a:r>
          </a:p>
          <a:p>
            <a:r>
              <a:rPr lang="en-US" sz="2000" dirty="0" smtClean="0"/>
              <a:t>Select Dashboard over the Report Option</a:t>
            </a:r>
          </a:p>
          <a:p>
            <a:r>
              <a:rPr lang="en-US" sz="2000" dirty="0" smtClean="0"/>
              <a:t>EDW Data is Updated Nightly.</a:t>
            </a:r>
          </a:p>
        </p:txBody>
      </p:sp>
      <p:pic>
        <p:nvPicPr>
          <p:cNvPr id="4098" name="Picture 2"/>
          <p:cNvPicPr>
            <a:picLocks noChangeAspect="1" noChangeArrowheads="1"/>
          </p:cNvPicPr>
          <p:nvPr/>
        </p:nvPicPr>
        <p:blipFill>
          <a:blip r:embed="rId3" cstate="print"/>
          <a:srcRect/>
          <a:stretch>
            <a:fillRect/>
          </a:stretch>
        </p:blipFill>
        <p:spPr bwMode="auto">
          <a:xfrm>
            <a:off x="4865288" y="1099175"/>
            <a:ext cx="3563627" cy="2203317"/>
          </a:xfrm>
          <a:prstGeom prst="rect">
            <a:avLst/>
          </a:prstGeom>
          <a:noFill/>
          <a:ln w="9525">
            <a:noFill/>
            <a:miter lim="800000"/>
            <a:headEnd/>
            <a:tailEnd/>
          </a:ln>
        </p:spPr>
      </p:pic>
      <p:sp>
        <p:nvSpPr>
          <p:cNvPr id="17" name="Rectangle 16"/>
          <p:cNvSpPr/>
          <p:nvPr/>
        </p:nvSpPr>
        <p:spPr>
          <a:xfrm>
            <a:off x="6155182" y="1890945"/>
            <a:ext cx="2191305" cy="13716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Arrow Connector 17"/>
          <p:cNvCxnSpPr>
            <a:stCxn id="21" idx="1"/>
            <a:endCxn id="17" idx="1"/>
          </p:cNvCxnSpPr>
          <p:nvPr/>
        </p:nvCxnSpPr>
        <p:spPr>
          <a:xfrm flipV="1">
            <a:off x="4776194" y="2576745"/>
            <a:ext cx="1378988" cy="13089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Right Brace 20"/>
          <p:cNvSpPr/>
          <p:nvPr/>
        </p:nvSpPr>
        <p:spPr>
          <a:xfrm>
            <a:off x="4465476" y="1427484"/>
            <a:ext cx="310718" cy="2560320"/>
          </a:xfrm>
          <a:prstGeom prst="rightBrace">
            <a:avLst/>
          </a:prstGeom>
          <a:ln w="28575">
            <a:solidFill>
              <a:srgbClr val="E2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9" name="TextBox 8"/>
          <p:cNvSpPr txBox="1"/>
          <p:nvPr/>
        </p:nvSpPr>
        <p:spPr>
          <a:xfrm>
            <a:off x="656823" y="5177307"/>
            <a:ext cx="7933385" cy="523220"/>
          </a:xfrm>
          <a:prstGeom prst="rect">
            <a:avLst/>
          </a:prstGeom>
          <a:noFill/>
        </p:spPr>
        <p:txBody>
          <a:bodyPr wrap="square" rtlCol="0">
            <a:spAutoFit/>
          </a:bodyPr>
          <a:lstStyle/>
          <a:p>
            <a:pPr marL="566738" indent="-336550">
              <a:buNone/>
            </a:pPr>
            <a:r>
              <a:rPr lang="en-US" sz="1400" dirty="0" smtClean="0">
                <a:latin typeface="Arial" pitchFamily="34" charset="0"/>
                <a:cs typeface="Arial" pitchFamily="34" charset="0"/>
              </a:rPr>
              <a:t>(1) “x” in report title denotes report only. Highly recommend getting to reports through the  dashboard versus the reports options shown. </a:t>
            </a:r>
            <a:endParaRPr lang="en-US" sz="1400" dirty="0">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Sample Dashboard</a:t>
            </a:r>
            <a:endParaRPr lang="en-US" dirty="0"/>
          </a:p>
        </p:txBody>
      </p:sp>
      <p:pic>
        <p:nvPicPr>
          <p:cNvPr id="2050" name="Picture 2"/>
          <p:cNvPicPr preferRelativeResize="0">
            <a:picLocks noChangeArrowheads="1"/>
          </p:cNvPicPr>
          <p:nvPr/>
        </p:nvPicPr>
        <p:blipFill>
          <a:blip r:embed="rId2" cstate="print"/>
          <a:srcRect/>
          <a:stretch>
            <a:fillRect/>
          </a:stretch>
        </p:blipFill>
        <p:spPr bwMode="auto">
          <a:xfrm>
            <a:off x="441691" y="804157"/>
            <a:ext cx="8229600" cy="54864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Dashboard</a:t>
            </a:r>
            <a:endParaRPr lang="en-US" dirty="0"/>
          </a:p>
        </p:txBody>
      </p:sp>
      <p:pic>
        <p:nvPicPr>
          <p:cNvPr id="3074" name="Picture 2"/>
          <p:cNvPicPr preferRelativeResize="0">
            <a:picLocks noChangeArrowheads="1"/>
          </p:cNvPicPr>
          <p:nvPr/>
        </p:nvPicPr>
        <p:blipFill>
          <a:blip r:embed="rId2" cstate="print"/>
          <a:srcRect/>
          <a:stretch>
            <a:fillRect/>
          </a:stretch>
        </p:blipFill>
        <p:spPr bwMode="auto">
          <a:xfrm>
            <a:off x="458800" y="804157"/>
            <a:ext cx="8229600" cy="54864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Dashboard</a:t>
            </a:r>
            <a:endParaRPr lang="en-US" dirty="0"/>
          </a:p>
        </p:txBody>
      </p:sp>
      <p:pic>
        <p:nvPicPr>
          <p:cNvPr id="3074" name="Picture 2"/>
          <p:cNvPicPr preferRelativeResize="0">
            <a:picLocks noChangeArrowheads="1"/>
          </p:cNvPicPr>
          <p:nvPr/>
        </p:nvPicPr>
        <p:blipFill>
          <a:blip r:embed="rId2" cstate="print"/>
          <a:srcRect/>
          <a:stretch>
            <a:fillRect/>
          </a:stretch>
        </p:blipFill>
        <p:spPr bwMode="auto">
          <a:xfrm>
            <a:off x="458800" y="804157"/>
            <a:ext cx="8229600" cy="5486400"/>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4770313" y="2401268"/>
            <a:ext cx="2670700" cy="2286000"/>
          </a:xfrm>
          <a:prstGeom prst="rect">
            <a:avLst/>
          </a:prstGeom>
          <a:noFill/>
          <a:ln w="9525">
            <a:noFill/>
            <a:miter lim="800000"/>
            <a:headEnd/>
            <a:tailEnd/>
          </a:ln>
        </p:spPr>
      </p:pic>
      <p:sp>
        <p:nvSpPr>
          <p:cNvPr id="5" name="Content Placeholder 13"/>
          <p:cNvSpPr txBox="1">
            <a:spLocks/>
          </p:cNvSpPr>
          <p:nvPr/>
        </p:nvSpPr>
        <p:spPr bwMode="auto">
          <a:xfrm>
            <a:off x="480871" y="2419918"/>
            <a:ext cx="4114800" cy="1280160"/>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pPr marL="342900" indent="-342900"/>
            <a:r>
              <a:rPr lang="en-US" sz="1600" b="1" u="sng" baseline="0" dirty="0" smtClean="0">
                <a:solidFill>
                  <a:srgbClr val="0000CC"/>
                </a:solidFill>
              </a:rPr>
              <a:t>Step 1:</a:t>
            </a:r>
          </a:p>
          <a:p>
            <a:pPr marL="342900" indent="-342900"/>
            <a:r>
              <a:rPr lang="en-US" sz="1600" baseline="0" dirty="0" smtClean="0">
                <a:solidFill>
                  <a:srgbClr val="0000CC"/>
                </a:solidFill>
              </a:rPr>
              <a:t>If graphic</a:t>
            </a:r>
            <a:r>
              <a:rPr lang="en-US" sz="1600" dirty="0" smtClean="0">
                <a:solidFill>
                  <a:srgbClr val="0000CC"/>
                </a:solidFill>
              </a:rPr>
              <a:t> </a:t>
            </a:r>
            <a:r>
              <a:rPr lang="en-US" sz="1600" baseline="0" dirty="0" smtClean="0">
                <a:solidFill>
                  <a:srgbClr val="0000CC"/>
                </a:solidFill>
              </a:rPr>
              <a:t>results are blank, select: </a:t>
            </a:r>
          </a:p>
          <a:p>
            <a:pPr marL="342900" indent="-342900">
              <a:buFont typeface="Wingdings" pitchFamily="2" charset="2"/>
              <a:buChar char="§"/>
            </a:pPr>
            <a:r>
              <a:rPr lang="en-US" sz="1600" baseline="0" dirty="0" smtClean="0">
                <a:solidFill>
                  <a:schemeClr val="tx1"/>
                </a:solidFill>
              </a:rPr>
              <a:t>Display Filter</a:t>
            </a:r>
          </a:p>
          <a:p>
            <a:pPr marL="342900" indent="-342900">
              <a:buFont typeface="Wingdings" pitchFamily="2" charset="2"/>
              <a:buChar char="§"/>
            </a:pPr>
            <a:r>
              <a:rPr lang="en-US" sz="1600" dirty="0" smtClean="0">
                <a:solidFill>
                  <a:schemeClr val="tx1"/>
                </a:solidFill>
              </a:rPr>
              <a:t>Appropriate Filter (i.e., As of Date)</a:t>
            </a:r>
          </a:p>
          <a:p>
            <a:pPr marL="342900" indent="-342900">
              <a:buFont typeface="Wingdings" pitchFamily="2" charset="2"/>
              <a:buChar char="§"/>
            </a:pPr>
            <a:r>
              <a:rPr lang="en-US" sz="1600" baseline="0" dirty="0" smtClean="0">
                <a:solidFill>
                  <a:schemeClr val="tx1"/>
                </a:solidFill>
              </a:rPr>
              <a:t>Update Dashboard</a:t>
            </a:r>
            <a:endParaRPr kumimoji="0" lang="en-US" sz="1400" b="0" i="0" u="none" strike="noStrike" kern="0" cap="none" spc="0" normalizeH="0" baseline="0" noProof="0" dirty="0">
              <a:ln>
                <a:noFill/>
              </a:ln>
              <a:solidFill>
                <a:schemeClr val="tx1"/>
              </a:solidFill>
              <a:effectLst/>
              <a:uLnTx/>
              <a:uFillTx/>
              <a:latin typeface="+mn-lt"/>
              <a:ea typeface="+mn-ea"/>
              <a:cs typeface="+mn-cs"/>
            </a:endParaRPr>
          </a:p>
        </p:txBody>
      </p:sp>
      <p:sp>
        <p:nvSpPr>
          <p:cNvPr id="6" name="Rectangle 5"/>
          <p:cNvSpPr/>
          <p:nvPr/>
        </p:nvSpPr>
        <p:spPr>
          <a:xfrm>
            <a:off x="7670305" y="1287263"/>
            <a:ext cx="969144" cy="29296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p:cNvCxnSpPr>
            <a:stCxn id="6" idx="1"/>
            <a:endCxn id="4" idx="0"/>
          </p:cNvCxnSpPr>
          <p:nvPr/>
        </p:nvCxnSpPr>
        <p:spPr>
          <a:xfrm flipH="1">
            <a:off x="6105663" y="1433745"/>
            <a:ext cx="1564642" cy="96752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endCxn id="11" idx="1"/>
          </p:cNvCxnSpPr>
          <p:nvPr/>
        </p:nvCxnSpPr>
        <p:spPr>
          <a:xfrm>
            <a:off x="2698810" y="3577701"/>
            <a:ext cx="3181164" cy="87740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10" idx="1"/>
          </p:cNvCxnSpPr>
          <p:nvPr/>
        </p:nvCxnSpPr>
        <p:spPr>
          <a:xfrm flipV="1">
            <a:off x="4021583" y="3095341"/>
            <a:ext cx="1013531" cy="21603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035114" y="2948859"/>
            <a:ext cx="2286000" cy="29296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5879974" y="4308622"/>
            <a:ext cx="1177771" cy="29296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Arrow Connector 11"/>
          <p:cNvCxnSpPr/>
          <p:nvPr/>
        </p:nvCxnSpPr>
        <p:spPr>
          <a:xfrm flipV="1">
            <a:off x="3773008" y="1447066"/>
            <a:ext cx="3728621" cy="162460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139516" y="3062799"/>
            <a:ext cx="1633493" cy="0"/>
          </a:xfrm>
          <a:prstGeom prst="straightConnector1">
            <a:avLst/>
          </a:prstGeom>
          <a:ln w="2857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258693" y="4999841"/>
            <a:ext cx="3840480"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smtClean="0"/>
              <a:t>Please Note: Contract Amount (Resourced in P2) defaults to all and not contracts over $2M.</a:t>
            </a:r>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Scope of the Presentation</a:t>
            </a:r>
          </a:p>
          <a:p>
            <a:r>
              <a:rPr lang="en-US" dirty="0" smtClean="0"/>
              <a:t>Command Management Review (CMR) Overview</a:t>
            </a:r>
          </a:p>
          <a:p>
            <a:pPr lvl="1"/>
            <a:r>
              <a:rPr lang="en-US" dirty="0" smtClean="0"/>
              <a:t>Key Performance Indicators (KPIs)</a:t>
            </a:r>
          </a:p>
          <a:p>
            <a:pPr lvl="1"/>
            <a:r>
              <a:rPr lang="en-US" dirty="0" smtClean="0"/>
              <a:t>Metrics Key Components</a:t>
            </a:r>
          </a:p>
          <a:p>
            <a:pPr lvl="1"/>
            <a:r>
              <a:rPr lang="en-US" dirty="0" smtClean="0"/>
              <a:t>Metrics Key Messages</a:t>
            </a:r>
          </a:p>
          <a:p>
            <a:pPr lvl="1"/>
            <a:r>
              <a:rPr lang="en-US" dirty="0" smtClean="0"/>
              <a:t>Metrics Calculations</a:t>
            </a:r>
          </a:p>
          <a:p>
            <a:pPr lvl="1"/>
            <a:r>
              <a:rPr lang="en-US" dirty="0" smtClean="0"/>
              <a:t>Sample NWD RPRB Slides</a:t>
            </a:r>
          </a:p>
          <a:p>
            <a:r>
              <a:rPr lang="en-US" dirty="0" smtClean="0"/>
              <a:t>Value Engineering Reporting</a:t>
            </a:r>
          </a:p>
          <a:p>
            <a:pPr lvl="1"/>
            <a:r>
              <a:rPr lang="en-US" dirty="0" smtClean="0"/>
              <a:t>New VE EDW Dashboards &amp; Reports</a:t>
            </a:r>
          </a:p>
          <a:p>
            <a:pPr lvl="1"/>
            <a:r>
              <a:rPr lang="en-US" dirty="0" smtClean="0"/>
              <a:t>Sample Dashboard</a:t>
            </a:r>
          </a:p>
          <a:p>
            <a:pPr lvl="1"/>
            <a:r>
              <a:rPr lang="en-US" dirty="0" smtClean="0"/>
              <a:t>Sample Report</a:t>
            </a:r>
          </a:p>
          <a:p>
            <a:pPr lvl="1"/>
            <a:r>
              <a:rPr lang="en-US" dirty="0" smtClean="0"/>
              <a:t>Value Engineering Data Points</a:t>
            </a:r>
          </a:p>
          <a:p>
            <a:r>
              <a:rPr lang="en-US" dirty="0" smtClean="0"/>
              <a:t>QA/QC the Data</a:t>
            </a:r>
          </a:p>
          <a:p>
            <a:r>
              <a:rPr lang="en-US" dirty="0" smtClean="0"/>
              <a:t>Best Business Practices</a:t>
            </a:r>
          </a:p>
          <a:p>
            <a:r>
              <a:rPr lang="en-US" dirty="0" smtClean="0"/>
              <a:t>Live Demonstration</a:t>
            </a:r>
          </a:p>
          <a:p>
            <a:endParaRPr lang="en-US" dirty="0" smtClean="0"/>
          </a:p>
          <a:p>
            <a:endParaRPr lang="en-US" dirty="0"/>
          </a:p>
        </p:txBody>
      </p:sp>
      <p:sp>
        <p:nvSpPr>
          <p:cNvPr id="3" name="Title 2"/>
          <p:cNvSpPr>
            <a:spLocks noGrp="1"/>
          </p:cNvSpPr>
          <p:nvPr>
            <p:ph type="title"/>
          </p:nvPr>
        </p:nvSpPr>
        <p:spPr/>
        <p:txBody>
          <a:bodyPr/>
          <a:lstStyle/>
          <a:p>
            <a:r>
              <a:rPr lang="en-US" dirty="0" smtClean="0"/>
              <a:t>Agenda</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Dashboard</a:t>
            </a:r>
            <a:endParaRPr lang="en-US" dirty="0"/>
          </a:p>
        </p:txBody>
      </p:sp>
      <p:pic>
        <p:nvPicPr>
          <p:cNvPr id="3074" name="Picture 2"/>
          <p:cNvPicPr preferRelativeResize="0">
            <a:picLocks noChangeArrowheads="1"/>
          </p:cNvPicPr>
          <p:nvPr/>
        </p:nvPicPr>
        <p:blipFill>
          <a:blip r:embed="rId2" cstate="print"/>
          <a:srcRect/>
          <a:stretch>
            <a:fillRect/>
          </a:stretch>
        </p:blipFill>
        <p:spPr bwMode="auto">
          <a:xfrm>
            <a:off x="458800" y="804157"/>
            <a:ext cx="8229600" cy="54864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preferRelativeResize="0">
            <a:picLocks noChangeArrowheads="1"/>
          </p:cNvPicPr>
          <p:nvPr/>
        </p:nvPicPr>
        <p:blipFill>
          <a:blip r:embed="rId2" cstate="print"/>
          <a:srcRect/>
          <a:stretch>
            <a:fillRect/>
          </a:stretch>
        </p:blipFill>
        <p:spPr bwMode="auto">
          <a:xfrm>
            <a:off x="458800" y="804157"/>
            <a:ext cx="8229600" cy="54864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Sample Dashboard</a:t>
            </a:r>
            <a:endParaRPr lang="en-US" dirty="0"/>
          </a:p>
        </p:txBody>
      </p:sp>
      <p:sp>
        <p:nvSpPr>
          <p:cNvPr id="5" name="Rectangle 4"/>
          <p:cNvSpPr/>
          <p:nvPr/>
        </p:nvSpPr>
        <p:spPr>
          <a:xfrm>
            <a:off x="2530138" y="1233997"/>
            <a:ext cx="3108960" cy="39061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13"/>
          <p:cNvSpPr txBox="1">
            <a:spLocks/>
          </p:cNvSpPr>
          <p:nvPr/>
        </p:nvSpPr>
        <p:spPr bwMode="auto">
          <a:xfrm>
            <a:off x="3037641" y="2455426"/>
            <a:ext cx="2560320" cy="914400"/>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pPr marL="342900" indent="-342900"/>
            <a:r>
              <a:rPr lang="en-US" sz="1600" b="1" u="sng" baseline="0" dirty="0" smtClean="0">
                <a:solidFill>
                  <a:srgbClr val="0000CC"/>
                </a:solidFill>
              </a:rPr>
              <a:t>Step 3:</a:t>
            </a:r>
          </a:p>
          <a:p>
            <a:pPr marL="342900" indent="-342900"/>
            <a:r>
              <a:rPr lang="en-US" sz="1600" baseline="0" dirty="0" smtClean="0">
                <a:solidFill>
                  <a:srgbClr val="0000CC"/>
                </a:solidFill>
              </a:rPr>
              <a:t>Program: All, CW, or MP</a:t>
            </a:r>
          </a:p>
          <a:p>
            <a:pPr marL="342900" indent="-342900"/>
            <a:r>
              <a:rPr kumimoji="0" lang="en-US" sz="1600" b="0" i="0" u="none" strike="noStrike" kern="0" cap="none" spc="0" normalizeH="0" noProof="0" dirty="0" smtClean="0">
                <a:ln>
                  <a:noFill/>
                </a:ln>
                <a:solidFill>
                  <a:srgbClr val="0000CC"/>
                </a:solidFill>
                <a:effectLst/>
                <a:uLnTx/>
                <a:uFillTx/>
                <a:latin typeface="+mn-lt"/>
                <a:ea typeface="+mn-ea"/>
                <a:cs typeface="+mn-cs"/>
              </a:rPr>
              <a:t>Division: All or by Division</a:t>
            </a:r>
            <a:endParaRPr kumimoji="0" lang="en-US" sz="1400" b="0" i="0" u="none" strike="noStrike" kern="0" cap="none" spc="0" normalizeH="0" baseline="0" noProof="0" dirty="0">
              <a:ln>
                <a:noFill/>
              </a:ln>
              <a:solidFill>
                <a:srgbClr val="0000CC"/>
              </a:solidFill>
              <a:effectLst/>
              <a:uLnTx/>
              <a:uFillTx/>
              <a:latin typeface="+mn-lt"/>
              <a:ea typeface="+mn-ea"/>
              <a:cs typeface="+mn-cs"/>
            </a:endParaRPr>
          </a:p>
        </p:txBody>
      </p:sp>
      <p:cxnSp>
        <p:nvCxnSpPr>
          <p:cNvPr id="7" name="Straight Arrow Connector 6"/>
          <p:cNvCxnSpPr>
            <a:stCxn id="6" idx="0"/>
            <a:endCxn id="5" idx="2"/>
          </p:cNvCxnSpPr>
          <p:nvPr/>
        </p:nvCxnSpPr>
        <p:spPr>
          <a:xfrm flipH="1" flipV="1">
            <a:off x="4084618" y="1624614"/>
            <a:ext cx="233183" cy="83081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00975" y="1537317"/>
            <a:ext cx="2103120" cy="39061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13"/>
          <p:cNvSpPr txBox="1">
            <a:spLocks/>
          </p:cNvSpPr>
          <p:nvPr/>
        </p:nvSpPr>
        <p:spPr bwMode="auto">
          <a:xfrm>
            <a:off x="651028" y="2669956"/>
            <a:ext cx="2194560" cy="822960"/>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pPr marL="342900" indent="-342900"/>
            <a:r>
              <a:rPr lang="en-US" sz="1600" b="1" u="sng" baseline="0" dirty="0" smtClean="0">
                <a:solidFill>
                  <a:srgbClr val="0000CC"/>
                </a:solidFill>
              </a:rPr>
              <a:t>Step 2:</a:t>
            </a:r>
          </a:p>
          <a:p>
            <a:pPr marL="342900" indent="-342900"/>
            <a:r>
              <a:rPr lang="en-US" sz="1600" baseline="0" dirty="0" smtClean="0">
                <a:solidFill>
                  <a:srgbClr val="0000CC"/>
                </a:solidFill>
              </a:rPr>
              <a:t>Program Coverage or </a:t>
            </a:r>
          </a:p>
          <a:p>
            <a:pPr marL="342900" indent="-342900"/>
            <a:r>
              <a:rPr lang="en-US" sz="1600" baseline="0" dirty="0" smtClean="0">
                <a:solidFill>
                  <a:srgbClr val="0000CC"/>
                </a:solidFill>
              </a:rPr>
              <a:t>Compliance Check</a:t>
            </a:r>
            <a:endParaRPr kumimoji="0" lang="en-US" sz="1400" b="0" i="0" u="none" strike="noStrike" kern="0" cap="none" spc="0" normalizeH="0" baseline="0" noProof="0" dirty="0">
              <a:ln>
                <a:noFill/>
              </a:ln>
              <a:solidFill>
                <a:srgbClr val="0000CC"/>
              </a:solidFill>
              <a:effectLst/>
              <a:uLnTx/>
              <a:uFillTx/>
              <a:latin typeface="+mn-lt"/>
              <a:ea typeface="+mn-ea"/>
              <a:cs typeface="+mn-cs"/>
            </a:endParaRPr>
          </a:p>
        </p:txBody>
      </p:sp>
      <p:cxnSp>
        <p:nvCxnSpPr>
          <p:cNvPr id="10" name="Straight Arrow Connector 9"/>
          <p:cNvCxnSpPr>
            <a:stCxn id="9" idx="0"/>
            <a:endCxn id="8" idx="2"/>
          </p:cNvCxnSpPr>
          <p:nvPr/>
        </p:nvCxnSpPr>
        <p:spPr>
          <a:xfrm flipH="1" flipV="1">
            <a:off x="1452535" y="1927934"/>
            <a:ext cx="295773" cy="74202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409627" y="1458897"/>
            <a:ext cx="1280160" cy="39061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13"/>
          <p:cNvSpPr txBox="1">
            <a:spLocks/>
          </p:cNvSpPr>
          <p:nvPr/>
        </p:nvSpPr>
        <p:spPr bwMode="auto">
          <a:xfrm>
            <a:off x="5795300" y="2671438"/>
            <a:ext cx="3200400" cy="1005840"/>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pPr marL="342900" indent="-342900"/>
            <a:r>
              <a:rPr lang="en-US" sz="1600" b="1" u="sng" baseline="0" dirty="0" smtClean="0">
                <a:solidFill>
                  <a:srgbClr val="0000CC"/>
                </a:solidFill>
              </a:rPr>
              <a:t>Step 4:</a:t>
            </a:r>
          </a:p>
          <a:p>
            <a:pPr marL="342900" indent="-342900"/>
            <a:r>
              <a:rPr lang="en-US" sz="1600" baseline="0" dirty="0" smtClean="0">
                <a:solidFill>
                  <a:srgbClr val="0000CC"/>
                </a:solidFill>
              </a:rPr>
              <a:t>Launch</a:t>
            </a:r>
            <a:r>
              <a:rPr lang="en-US" sz="1600" dirty="0" smtClean="0">
                <a:solidFill>
                  <a:srgbClr val="0000CC"/>
                </a:solidFill>
              </a:rPr>
              <a:t> Detail Report</a:t>
            </a:r>
          </a:p>
          <a:p>
            <a:pPr marL="342900" indent="-342900"/>
            <a:r>
              <a:rPr kumimoji="0" lang="en-US" sz="1600" b="0" i="0" u="none" strike="noStrike" kern="0" cap="none" spc="0" normalizeH="0" baseline="0" noProof="0" dirty="0" smtClean="0">
                <a:ln>
                  <a:noFill/>
                </a:ln>
                <a:solidFill>
                  <a:srgbClr val="0000CC"/>
                </a:solidFill>
                <a:effectLst/>
                <a:uLnTx/>
                <a:uFillTx/>
                <a:latin typeface="+mn-lt"/>
                <a:ea typeface="+mn-ea"/>
                <a:cs typeface="+mn-cs"/>
              </a:rPr>
              <a:t>Report pulls:</a:t>
            </a:r>
          </a:p>
          <a:p>
            <a:pPr marL="342900" indent="-342900"/>
            <a:r>
              <a:rPr lang="en-US" sz="1100" b="1" kern="0" dirty="0" smtClean="0">
                <a:solidFill>
                  <a:srgbClr val="0000CC"/>
                </a:solidFill>
              </a:rPr>
              <a:t>xProgram Coverage_Compliance - ADMIN.xls</a:t>
            </a:r>
            <a:endParaRPr kumimoji="0" lang="en-US" sz="1100" b="1" i="0" u="none" strike="noStrike" kern="0" cap="none" spc="0" normalizeH="0" baseline="0" noProof="0" dirty="0">
              <a:ln>
                <a:noFill/>
              </a:ln>
              <a:solidFill>
                <a:srgbClr val="0000CC"/>
              </a:solidFill>
              <a:effectLst/>
              <a:uLnTx/>
              <a:uFillTx/>
              <a:latin typeface="+mn-lt"/>
              <a:ea typeface="+mn-ea"/>
              <a:cs typeface="+mn-cs"/>
            </a:endParaRPr>
          </a:p>
        </p:txBody>
      </p:sp>
      <p:cxnSp>
        <p:nvCxnSpPr>
          <p:cNvPr id="13" name="Straight Arrow Connector 12"/>
          <p:cNvCxnSpPr>
            <a:stCxn id="12" idx="0"/>
            <a:endCxn id="11" idx="2"/>
          </p:cNvCxnSpPr>
          <p:nvPr/>
        </p:nvCxnSpPr>
        <p:spPr>
          <a:xfrm flipV="1">
            <a:off x="7395500" y="1849514"/>
            <a:ext cx="654207" cy="82192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Content Placeholder 13"/>
          <p:cNvSpPr txBox="1">
            <a:spLocks/>
          </p:cNvSpPr>
          <p:nvPr/>
        </p:nvSpPr>
        <p:spPr bwMode="auto">
          <a:xfrm>
            <a:off x="3039121" y="3540016"/>
            <a:ext cx="2560320" cy="1371600"/>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pPr marL="342900" indent="-342900"/>
            <a:r>
              <a:rPr lang="en-US" sz="1600" b="1" u="sng" baseline="0" dirty="0" smtClean="0">
                <a:solidFill>
                  <a:srgbClr val="0000CC"/>
                </a:solidFill>
              </a:rPr>
              <a:t>Step 5:</a:t>
            </a:r>
          </a:p>
          <a:p>
            <a:r>
              <a:rPr lang="en-US" sz="1600" baseline="0" dirty="0" smtClean="0">
                <a:solidFill>
                  <a:srgbClr val="0000CC"/>
                </a:solidFill>
              </a:rPr>
              <a:t>Once complete, you can toggle over to Cost Avoidance/Savings</a:t>
            </a:r>
            <a:r>
              <a:rPr lang="en-US" sz="1600" dirty="0" smtClean="0">
                <a:solidFill>
                  <a:srgbClr val="0000CC"/>
                </a:solidFill>
              </a:rPr>
              <a:t> Dashboard</a:t>
            </a:r>
            <a:endParaRPr kumimoji="0" lang="en-US" sz="1400" b="0" i="0" u="none" strike="noStrike" kern="0" cap="none" spc="0" normalizeH="0" baseline="0" noProof="0" dirty="0">
              <a:ln>
                <a:noFill/>
              </a:ln>
              <a:solidFill>
                <a:srgbClr val="0000CC"/>
              </a:solidFill>
              <a:effectLst/>
              <a:uLnTx/>
              <a:uFillTx/>
              <a:latin typeface="+mn-lt"/>
              <a:ea typeface="+mn-ea"/>
              <a:cs typeface="+mn-cs"/>
            </a:endParaRPr>
          </a:p>
        </p:txBody>
      </p:sp>
      <p:cxnSp>
        <p:nvCxnSpPr>
          <p:cNvPr id="15" name="Straight Arrow Connector 14"/>
          <p:cNvCxnSpPr>
            <a:stCxn id="14" idx="2"/>
            <a:endCxn id="17" idx="0"/>
          </p:cNvCxnSpPr>
          <p:nvPr/>
        </p:nvCxnSpPr>
        <p:spPr>
          <a:xfrm flipH="1">
            <a:off x="2378476" y="4911616"/>
            <a:ext cx="1940805" cy="99351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Content Placeholder 13"/>
          <p:cNvSpPr txBox="1">
            <a:spLocks/>
          </p:cNvSpPr>
          <p:nvPr/>
        </p:nvSpPr>
        <p:spPr bwMode="auto">
          <a:xfrm>
            <a:off x="4310106" y="5494534"/>
            <a:ext cx="4297680" cy="640080"/>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r>
              <a:rPr lang="en-US" sz="1200" baseline="0" dirty="0" smtClean="0">
                <a:solidFill>
                  <a:srgbClr val="0000CC"/>
                </a:solidFill>
              </a:rPr>
              <a:t>Hover over the:</a:t>
            </a:r>
          </a:p>
          <a:p>
            <a:pPr marL="230188" indent="-230188">
              <a:buFont typeface="Wingdings" pitchFamily="2" charset="2"/>
              <a:buChar char="§"/>
            </a:pPr>
            <a:r>
              <a:rPr lang="en-US" sz="1200" baseline="0" dirty="0" smtClean="0">
                <a:solidFill>
                  <a:schemeClr val="tx1"/>
                </a:solidFill>
              </a:rPr>
              <a:t>Dashboard Title will provide Dashboard </a:t>
            </a:r>
            <a:r>
              <a:rPr lang="en-US" sz="1200" dirty="0" smtClean="0">
                <a:solidFill>
                  <a:schemeClr val="tx1"/>
                </a:solidFill>
              </a:rPr>
              <a:t>Rules</a:t>
            </a:r>
          </a:p>
          <a:p>
            <a:pPr marL="230188" indent="-230188">
              <a:buFont typeface="Wingdings" pitchFamily="2" charset="2"/>
              <a:buChar char="§"/>
            </a:pPr>
            <a:r>
              <a:rPr kumimoji="0" lang="en-US" sz="1200" b="0" i="0" u="none" strike="noStrike" kern="0" cap="none" spc="0" normalizeH="0" baseline="0" noProof="0" dirty="0" smtClean="0">
                <a:ln>
                  <a:noFill/>
                </a:ln>
                <a:solidFill>
                  <a:schemeClr val="tx1"/>
                </a:solidFill>
                <a:effectLst/>
                <a:uLnTx/>
                <a:uFillTx/>
                <a:latin typeface="+mn-lt"/>
                <a:ea typeface="+mn-ea"/>
                <a:cs typeface="+mn-cs"/>
              </a:rPr>
              <a:t>Show Rating</a:t>
            </a:r>
            <a:r>
              <a:rPr kumimoji="0" lang="en-US" sz="1200" b="0" i="0" u="none" strike="noStrike" kern="0" cap="none" spc="0" normalizeH="0" noProof="0" dirty="0" smtClean="0">
                <a:ln>
                  <a:noFill/>
                </a:ln>
                <a:solidFill>
                  <a:schemeClr val="tx1"/>
                </a:solidFill>
                <a:effectLst/>
                <a:uLnTx/>
                <a:uFillTx/>
                <a:latin typeface="+mn-lt"/>
                <a:ea typeface="+mn-ea"/>
                <a:cs typeface="+mn-cs"/>
              </a:rPr>
              <a:t> Key will provide Red/Amber/Green percents</a:t>
            </a:r>
            <a:endParaRPr kumimoji="0" lang="en-US" sz="1100" b="0" i="0" u="none" strike="noStrike" kern="0" cap="none" spc="0" normalizeH="0" baseline="0" noProof="0" dirty="0">
              <a:ln>
                <a:noFill/>
              </a:ln>
              <a:solidFill>
                <a:schemeClr val="tx1"/>
              </a:solidFill>
              <a:effectLst/>
              <a:uLnTx/>
              <a:uFillTx/>
              <a:latin typeface="+mn-lt"/>
              <a:ea typeface="+mn-ea"/>
              <a:cs typeface="+mn-cs"/>
            </a:endParaRPr>
          </a:p>
        </p:txBody>
      </p:sp>
      <p:sp>
        <p:nvSpPr>
          <p:cNvPr id="17" name="Rectangle 16"/>
          <p:cNvSpPr/>
          <p:nvPr/>
        </p:nvSpPr>
        <p:spPr>
          <a:xfrm>
            <a:off x="1235476" y="5905133"/>
            <a:ext cx="2286000" cy="27432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Sample Report</a:t>
            </a:r>
            <a:endParaRPr lang="en-US" dirty="0"/>
          </a:p>
        </p:txBody>
      </p:sp>
      <p:graphicFrame>
        <p:nvGraphicFramePr>
          <p:cNvPr id="6" name="Table 5"/>
          <p:cNvGraphicFramePr>
            <a:graphicFrameLocks noGrp="1"/>
          </p:cNvGraphicFramePr>
          <p:nvPr/>
        </p:nvGraphicFramePr>
        <p:xfrm>
          <a:off x="862027" y="5322493"/>
          <a:ext cx="7333933" cy="975360"/>
        </p:xfrm>
        <a:graphic>
          <a:graphicData uri="http://schemas.openxmlformats.org/drawingml/2006/table">
            <a:tbl>
              <a:tblPr firstRow="1" bandRow="1">
                <a:tableStyleId>{5C22544A-7EE6-4342-B048-85BDC9FD1C3A}</a:tableStyleId>
              </a:tblPr>
              <a:tblGrid>
                <a:gridCol w="1741805"/>
                <a:gridCol w="2087880"/>
                <a:gridCol w="1916430"/>
                <a:gridCol w="1587818"/>
              </a:tblGrid>
              <a:tr h="0">
                <a:tc gridSpan="4">
                  <a:txBody>
                    <a:bodyPr/>
                    <a:lstStyle/>
                    <a:p>
                      <a:pPr algn="ctr"/>
                      <a:r>
                        <a:rPr lang="en-US" sz="1000" dirty="0" smtClean="0">
                          <a:solidFill>
                            <a:schemeClr val="bg1"/>
                          </a:solidFill>
                        </a:rPr>
                        <a:t>Tabs Available</a:t>
                      </a:r>
                      <a:endParaRPr lang="en-US" sz="10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CC"/>
                    </a:solidFill>
                  </a:tcPr>
                </a:tc>
                <a:tc hMerge="1">
                  <a:txBody>
                    <a:bodyPr/>
                    <a:lstStyle/>
                    <a:p>
                      <a:pPr algn="ctr"/>
                      <a:endParaRPr lang="en-US" sz="10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CC"/>
                    </a:solidFill>
                  </a:tcPr>
                </a:tc>
                <a:tc hMerge="1">
                  <a:txBody>
                    <a:bodyPr/>
                    <a:lstStyle/>
                    <a:p>
                      <a:pPr algn="ctr"/>
                      <a:endParaRPr lang="en-US" sz="10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CC"/>
                    </a:solidFill>
                  </a:tcPr>
                </a:tc>
                <a:tc hMerge="1">
                  <a:txBody>
                    <a:bodyPr/>
                    <a:lstStyle/>
                    <a:p>
                      <a:pPr algn="ctr"/>
                      <a:endParaRPr lang="en-US" sz="10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CC"/>
                    </a:solidFill>
                  </a:tcPr>
                </a:tc>
              </a:tr>
              <a:tr h="0">
                <a:tc>
                  <a:txBody>
                    <a:bodyPr/>
                    <a:lstStyle/>
                    <a:p>
                      <a:r>
                        <a:rPr lang="en-US" sz="1000" dirty="0" smtClean="0">
                          <a:solidFill>
                            <a:schemeClr val="tx1"/>
                          </a:solidFill>
                        </a:rPr>
                        <a:t>VE – Program Coverage</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000" dirty="0" smtClean="0">
                          <a:solidFill>
                            <a:schemeClr val="tx1"/>
                          </a:solidFill>
                        </a:rPr>
                        <a:t>VE – Coverage Waiver and LO</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dirty="0" smtClean="0">
                          <a:solidFill>
                            <a:schemeClr val="tx1"/>
                          </a:solidFill>
                        </a:rPr>
                        <a:t>VE Program Coverage</a:t>
                      </a:r>
                      <a:r>
                        <a:rPr lang="en-US" sz="1000" baseline="0" dirty="0" smtClean="0">
                          <a:solidFill>
                            <a:schemeClr val="tx1"/>
                          </a:solidFill>
                        </a:rPr>
                        <a:t> Annual</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1000" dirty="0" smtClean="0">
                          <a:solidFill>
                            <a:schemeClr val="tx1"/>
                          </a:solidFill>
                        </a:rPr>
                        <a:t>VE – Compliance Check</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0">
                <a:tc>
                  <a:txBody>
                    <a:bodyPr/>
                    <a:lstStyle/>
                    <a:p>
                      <a:r>
                        <a:rPr lang="en-US" sz="1000" dirty="0" smtClean="0">
                          <a:solidFill>
                            <a:schemeClr val="tx1"/>
                          </a:solidFill>
                        </a:rPr>
                        <a:t>VE – Comp Waiver and LO</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smtClean="0">
                          <a:solidFill>
                            <a:schemeClr val="tx1"/>
                          </a:solidFill>
                        </a:rPr>
                        <a:t>VE – Comp Studies w Waiver-LO</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dirty="0" smtClean="0">
                          <a:solidFill>
                            <a:schemeClr val="tx1"/>
                          </a:solidFill>
                        </a:rPr>
                        <a:t>Parameters</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gridSpan="4">
                  <a:txBody>
                    <a:bodyPr/>
                    <a:lstStyle/>
                    <a:p>
                      <a:r>
                        <a:rPr lang="en-US" sz="1000" dirty="0" smtClean="0">
                          <a:solidFill>
                            <a:schemeClr val="tx1"/>
                          </a:solidFill>
                        </a:rPr>
                        <a:t>(1)</a:t>
                      </a:r>
                      <a:r>
                        <a:rPr lang="en-US" sz="1000" baseline="0" dirty="0" smtClean="0">
                          <a:solidFill>
                            <a:schemeClr val="tx1"/>
                          </a:solidFill>
                        </a:rPr>
                        <a:t> “Yellow” indicates primary tabs that generate the metric results. “Purple” should also be analyzed for QC for future quarters.</a:t>
                      </a:r>
                      <a:endParaRPr lang="en-US"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2" name="Picture 2"/>
          <p:cNvPicPr>
            <a:picLocks noChangeAspect="1" noChangeArrowheads="1"/>
          </p:cNvPicPr>
          <p:nvPr/>
        </p:nvPicPr>
        <p:blipFill>
          <a:blip r:embed="rId2" cstate="print"/>
          <a:srcRect/>
          <a:stretch>
            <a:fillRect/>
          </a:stretch>
        </p:blipFill>
        <p:spPr bwMode="auto">
          <a:xfrm>
            <a:off x="461656" y="834532"/>
            <a:ext cx="8229600" cy="4264652"/>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452778" y="861167"/>
            <a:ext cx="8229600" cy="4252287"/>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t>Sample Report</a:t>
            </a:r>
            <a:endParaRPr lang="en-US" dirty="0"/>
          </a:p>
        </p:txBody>
      </p:sp>
      <p:pic>
        <p:nvPicPr>
          <p:cNvPr id="8194" name="Picture 2"/>
          <p:cNvPicPr>
            <a:picLocks noGrp="1" noChangeAspect="1" noChangeArrowheads="1"/>
          </p:cNvPicPr>
          <p:nvPr>
            <p:ph idx="1"/>
          </p:nvPr>
        </p:nvPicPr>
        <p:blipFill>
          <a:blip r:embed="rId3" cstate="print"/>
          <a:srcRect/>
          <a:stretch>
            <a:fillRect/>
          </a:stretch>
        </p:blipFill>
        <p:spPr bwMode="auto">
          <a:xfrm>
            <a:off x="431551" y="1960715"/>
            <a:ext cx="6217920" cy="376518"/>
          </a:xfrm>
          <a:prstGeom prst="rect">
            <a:avLst/>
          </a:prstGeom>
          <a:noFill/>
          <a:ln w="38100">
            <a:solidFill>
              <a:srgbClr val="E20000"/>
            </a:solidFill>
            <a:miter lim="800000"/>
            <a:headEnd/>
            <a:tailEnd/>
          </a:ln>
        </p:spPr>
      </p:pic>
      <p:pic>
        <p:nvPicPr>
          <p:cNvPr id="8195" name="Picture 3"/>
          <p:cNvPicPr>
            <a:picLocks noChangeAspect="1" noChangeArrowheads="1"/>
          </p:cNvPicPr>
          <p:nvPr/>
        </p:nvPicPr>
        <p:blipFill>
          <a:blip r:embed="rId4" cstate="print"/>
          <a:srcRect/>
          <a:stretch>
            <a:fillRect/>
          </a:stretch>
        </p:blipFill>
        <p:spPr bwMode="auto">
          <a:xfrm>
            <a:off x="4510437" y="2511113"/>
            <a:ext cx="4297680" cy="377416"/>
          </a:xfrm>
          <a:prstGeom prst="rect">
            <a:avLst/>
          </a:prstGeom>
          <a:noFill/>
          <a:ln w="38100">
            <a:solidFill>
              <a:srgbClr val="FF0000"/>
            </a:solidFill>
            <a:miter lim="800000"/>
            <a:headEnd/>
            <a:tailEnd/>
          </a:ln>
        </p:spPr>
      </p:pic>
      <p:sp>
        <p:nvSpPr>
          <p:cNvPr id="7" name="Content Placeholder 13"/>
          <p:cNvSpPr txBox="1">
            <a:spLocks/>
          </p:cNvSpPr>
          <p:nvPr/>
        </p:nvSpPr>
        <p:spPr bwMode="auto">
          <a:xfrm>
            <a:off x="495372" y="4418854"/>
            <a:ext cx="4754880" cy="1828800"/>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pPr marL="342900" indent="-342900">
              <a:buFont typeface="Arial" pitchFamily="34" charset="0"/>
              <a:buChar char="•"/>
            </a:pPr>
            <a:r>
              <a:rPr lang="en-US" sz="1600" b="1" baseline="0" dirty="0" smtClean="0">
                <a:solidFill>
                  <a:srgbClr val="0000CC"/>
                </a:solidFill>
              </a:rPr>
              <a:t>Document: </a:t>
            </a:r>
            <a:r>
              <a:rPr lang="en-US" sz="1600" baseline="0" dirty="0" smtClean="0">
                <a:solidFill>
                  <a:srgbClr val="0000CC"/>
                </a:solidFill>
              </a:rPr>
              <a:t>Save flat</a:t>
            </a:r>
            <a:r>
              <a:rPr lang="en-US" sz="1600" dirty="0" smtClean="0">
                <a:solidFill>
                  <a:srgbClr val="0000CC"/>
                </a:solidFill>
              </a:rPr>
              <a:t> file to Excel (2003 or 2007), PDF, CSV, or Text</a:t>
            </a:r>
          </a:p>
          <a:p>
            <a:pPr marL="342900" indent="-342900">
              <a:buFont typeface="Arial" pitchFamily="34" charset="0"/>
              <a:buChar char="•"/>
            </a:pPr>
            <a:r>
              <a:rPr lang="en-US" sz="1600" b="1" dirty="0" smtClean="0">
                <a:solidFill>
                  <a:srgbClr val="0000CC"/>
                </a:solidFill>
              </a:rPr>
              <a:t>View:</a:t>
            </a:r>
            <a:r>
              <a:rPr lang="en-US" sz="1600" dirty="0" smtClean="0">
                <a:solidFill>
                  <a:srgbClr val="0000CC"/>
                </a:solidFill>
              </a:rPr>
              <a:t> Change View Mode</a:t>
            </a:r>
          </a:p>
          <a:p>
            <a:pPr marL="342900" indent="-342900">
              <a:buFont typeface="Arial" pitchFamily="34" charset="0"/>
              <a:buChar char="•"/>
            </a:pPr>
            <a:r>
              <a:rPr lang="en-US" sz="1600" b="1" dirty="0" smtClean="0">
                <a:solidFill>
                  <a:srgbClr val="0000CC"/>
                </a:solidFill>
              </a:rPr>
              <a:t>Print: </a:t>
            </a:r>
            <a:r>
              <a:rPr lang="en-US" sz="1600" dirty="0" smtClean="0">
                <a:solidFill>
                  <a:srgbClr val="0000CC"/>
                </a:solidFill>
              </a:rPr>
              <a:t>Export to PDF for Printing</a:t>
            </a:r>
          </a:p>
          <a:p>
            <a:pPr marL="342900" indent="-342900">
              <a:buFont typeface="Arial" pitchFamily="34" charset="0"/>
              <a:buChar char="•"/>
            </a:pPr>
            <a:r>
              <a:rPr lang="en-US" sz="1600" b="1" dirty="0" smtClean="0">
                <a:solidFill>
                  <a:srgbClr val="0000CC"/>
                </a:solidFill>
              </a:rPr>
              <a:t>Search: </a:t>
            </a:r>
            <a:r>
              <a:rPr lang="en-US" sz="1600" dirty="0" smtClean="0">
                <a:solidFill>
                  <a:srgbClr val="0000CC"/>
                </a:solidFill>
              </a:rPr>
              <a:t>Allows searching of data within report.</a:t>
            </a:r>
          </a:p>
          <a:p>
            <a:pPr marL="342900" indent="-342900">
              <a:buFont typeface="Arial" pitchFamily="34" charset="0"/>
              <a:buChar char="•"/>
            </a:pPr>
            <a:r>
              <a:rPr lang="en-US" sz="1600" b="1" dirty="0" smtClean="0">
                <a:solidFill>
                  <a:srgbClr val="0000CC"/>
                </a:solidFill>
              </a:rPr>
              <a:t>Zoom:</a:t>
            </a:r>
            <a:r>
              <a:rPr lang="en-US" sz="1600" dirty="0" smtClean="0">
                <a:solidFill>
                  <a:srgbClr val="0000CC"/>
                </a:solidFill>
              </a:rPr>
              <a:t> Zoom 10% to 500%</a:t>
            </a:r>
          </a:p>
          <a:p>
            <a:pPr marL="342900" indent="-342900">
              <a:buFont typeface="Arial" pitchFamily="34" charset="0"/>
              <a:buChar char="•"/>
            </a:pPr>
            <a:r>
              <a:rPr lang="en-US" sz="1600" b="1" dirty="0" smtClean="0">
                <a:solidFill>
                  <a:srgbClr val="0000CC"/>
                </a:solidFill>
              </a:rPr>
              <a:t>Page:</a:t>
            </a:r>
            <a:r>
              <a:rPr lang="en-US" sz="1600" dirty="0" smtClean="0">
                <a:solidFill>
                  <a:srgbClr val="0000CC"/>
                </a:solidFill>
              </a:rPr>
              <a:t>  Go to a specific page of the report</a:t>
            </a:r>
          </a:p>
        </p:txBody>
      </p:sp>
      <p:cxnSp>
        <p:nvCxnSpPr>
          <p:cNvPr id="22" name="Straight Arrow Connector 21"/>
          <p:cNvCxnSpPr>
            <a:stCxn id="7" idx="0"/>
            <a:endCxn id="8194" idx="2"/>
          </p:cNvCxnSpPr>
          <p:nvPr/>
        </p:nvCxnSpPr>
        <p:spPr>
          <a:xfrm flipV="1">
            <a:off x="2872812" y="2337233"/>
            <a:ext cx="667699" cy="208162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22900" y="766438"/>
            <a:ext cx="2568876" cy="39061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Arrow Connector 28"/>
          <p:cNvCxnSpPr>
            <a:stCxn id="8194" idx="0"/>
            <a:endCxn id="27" idx="2"/>
          </p:cNvCxnSpPr>
          <p:nvPr/>
        </p:nvCxnSpPr>
        <p:spPr>
          <a:xfrm flipH="1" flipV="1">
            <a:off x="1707338" y="1157055"/>
            <a:ext cx="1833173" cy="80366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print"/>
          <a:srcRect/>
          <a:stretch>
            <a:fillRect/>
          </a:stretch>
        </p:blipFill>
        <p:spPr bwMode="auto">
          <a:xfrm>
            <a:off x="452778" y="861167"/>
            <a:ext cx="8229600" cy="4252287"/>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t>Sample Report</a:t>
            </a:r>
            <a:endParaRPr lang="en-US" dirty="0"/>
          </a:p>
        </p:txBody>
      </p:sp>
      <p:pic>
        <p:nvPicPr>
          <p:cNvPr id="8194" name="Picture 2"/>
          <p:cNvPicPr>
            <a:picLocks noGrp="1" noChangeAspect="1" noChangeArrowheads="1"/>
          </p:cNvPicPr>
          <p:nvPr>
            <p:ph idx="1"/>
          </p:nvPr>
        </p:nvPicPr>
        <p:blipFill>
          <a:blip r:embed="rId3" cstate="print"/>
          <a:srcRect/>
          <a:stretch>
            <a:fillRect/>
          </a:stretch>
        </p:blipFill>
        <p:spPr bwMode="auto">
          <a:xfrm>
            <a:off x="431551" y="1960715"/>
            <a:ext cx="6217920" cy="376518"/>
          </a:xfrm>
          <a:prstGeom prst="rect">
            <a:avLst/>
          </a:prstGeom>
          <a:noFill/>
          <a:ln w="38100">
            <a:solidFill>
              <a:srgbClr val="E20000"/>
            </a:solidFill>
            <a:miter lim="800000"/>
            <a:headEnd/>
            <a:tailEnd/>
          </a:ln>
        </p:spPr>
      </p:pic>
      <p:pic>
        <p:nvPicPr>
          <p:cNvPr id="8195" name="Picture 3"/>
          <p:cNvPicPr>
            <a:picLocks noChangeAspect="1" noChangeArrowheads="1"/>
          </p:cNvPicPr>
          <p:nvPr/>
        </p:nvPicPr>
        <p:blipFill>
          <a:blip r:embed="rId4" cstate="print"/>
          <a:srcRect/>
          <a:stretch>
            <a:fillRect/>
          </a:stretch>
        </p:blipFill>
        <p:spPr bwMode="auto">
          <a:xfrm>
            <a:off x="4510437" y="2511113"/>
            <a:ext cx="4297680" cy="377416"/>
          </a:xfrm>
          <a:prstGeom prst="rect">
            <a:avLst/>
          </a:prstGeom>
          <a:noFill/>
          <a:ln w="38100">
            <a:solidFill>
              <a:srgbClr val="FF0000"/>
            </a:solidFill>
            <a:miter lim="800000"/>
            <a:headEnd/>
            <a:tailEnd/>
          </a:ln>
        </p:spPr>
      </p:pic>
      <p:sp>
        <p:nvSpPr>
          <p:cNvPr id="7" name="Content Placeholder 13"/>
          <p:cNvSpPr txBox="1">
            <a:spLocks/>
          </p:cNvSpPr>
          <p:nvPr/>
        </p:nvSpPr>
        <p:spPr bwMode="auto">
          <a:xfrm>
            <a:off x="495372" y="4418854"/>
            <a:ext cx="4754880" cy="822960"/>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pPr marL="342900" indent="-342900">
              <a:buFont typeface="Arial" pitchFamily="34" charset="0"/>
              <a:buChar char="•"/>
            </a:pPr>
            <a:r>
              <a:rPr lang="en-US" sz="1600" b="1" baseline="0" dirty="0" smtClean="0">
                <a:solidFill>
                  <a:srgbClr val="0000CC"/>
                </a:solidFill>
              </a:rPr>
              <a:t>Refresh All: </a:t>
            </a:r>
            <a:r>
              <a:rPr lang="en-US" sz="1600" dirty="0" smtClean="0">
                <a:solidFill>
                  <a:srgbClr val="0000CC"/>
                </a:solidFill>
              </a:rPr>
              <a:t>Lets you revise query output based on filters in the prompt</a:t>
            </a:r>
          </a:p>
          <a:p>
            <a:pPr marL="342900" indent="-342900">
              <a:buFont typeface="Arial" pitchFamily="34" charset="0"/>
              <a:buChar char="•"/>
            </a:pPr>
            <a:r>
              <a:rPr lang="en-US" sz="1600" b="1" dirty="0" smtClean="0">
                <a:solidFill>
                  <a:srgbClr val="0000CC"/>
                </a:solidFill>
              </a:rPr>
              <a:t>Track:</a:t>
            </a:r>
            <a:r>
              <a:rPr lang="en-US" sz="1600" dirty="0" smtClean="0">
                <a:solidFill>
                  <a:srgbClr val="0000CC"/>
                </a:solidFill>
              </a:rPr>
              <a:t> Activate Data Tracking</a:t>
            </a:r>
          </a:p>
        </p:txBody>
      </p:sp>
      <p:cxnSp>
        <p:nvCxnSpPr>
          <p:cNvPr id="22" name="Straight Arrow Connector 21"/>
          <p:cNvCxnSpPr>
            <a:stCxn id="7" idx="0"/>
            <a:endCxn id="8195" idx="2"/>
          </p:cNvCxnSpPr>
          <p:nvPr/>
        </p:nvCxnSpPr>
        <p:spPr>
          <a:xfrm flipV="1">
            <a:off x="2872812" y="2888529"/>
            <a:ext cx="3786465" cy="15303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7039992" y="766438"/>
            <a:ext cx="1695634" cy="39061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Arrow Connector 28"/>
          <p:cNvCxnSpPr>
            <a:endCxn id="27" idx="2"/>
          </p:cNvCxnSpPr>
          <p:nvPr/>
        </p:nvCxnSpPr>
        <p:spPr>
          <a:xfrm flipV="1">
            <a:off x="6818050" y="1157055"/>
            <a:ext cx="1069759" cy="131981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9218" name="Picture 2"/>
          <p:cNvPicPr>
            <a:picLocks noChangeAspect="1" noChangeArrowheads="1"/>
          </p:cNvPicPr>
          <p:nvPr/>
        </p:nvPicPr>
        <p:blipFill>
          <a:blip r:embed="rId5" cstate="print"/>
          <a:srcRect/>
          <a:stretch>
            <a:fillRect/>
          </a:stretch>
        </p:blipFill>
        <p:spPr bwMode="auto">
          <a:xfrm>
            <a:off x="5524315" y="3496833"/>
            <a:ext cx="3291840" cy="2619270"/>
          </a:xfrm>
          <a:prstGeom prst="rect">
            <a:avLst/>
          </a:prstGeom>
          <a:noFill/>
          <a:ln w="9525">
            <a:noFill/>
            <a:miter lim="800000"/>
            <a:headEnd/>
            <a:tailEnd/>
          </a:ln>
        </p:spPr>
      </p:pic>
      <p:sp>
        <p:nvSpPr>
          <p:cNvPr id="16" name="TextBox 15"/>
          <p:cNvSpPr txBox="1"/>
          <p:nvPr/>
        </p:nvSpPr>
        <p:spPr>
          <a:xfrm>
            <a:off x="506027" y="5255574"/>
            <a:ext cx="4935985" cy="1077218"/>
          </a:xfrm>
          <a:prstGeom prst="rect">
            <a:avLst/>
          </a:prstGeom>
          <a:noFill/>
        </p:spPr>
        <p:txBody>
          <a:bodyPr wrap="square" rtlCol="0">
            <a:spAutoFit/>
          </a:bodyPr>
          <a:lstStyle/>
          <a:p>
            <a:pPr algn="ctr"/>
            <a:r>
              <a:rPr lang="en-US" sz="1600" b="1" i="1" dirty="0" smtClean="0">
                <a:solidFill>
                  <a:srgbClr val="0000CC"/>
                </a:solidFill>
                <a:latin typeface="Arial" pitchFamily="34" charset="0"/>
                <a:cs typeface="Arial" pitchFamily="34" charset="0"/>
              </a:rPr>
              <a:t>Unless you are comfortable with the power of the EDW, only use the “Document” export feature and export data to Excel for QC purposes.</a:t>
            </a:r>
            <a:endParaRPr lang="en-US" sz="1600" b="1" i="1" dirty="0">
              <a:solidFill>
                <a:srgbClr val="0000CC"/>
              </a:solidFill>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dirty="0" smtClean="0"/>
              <a:t>Data fields available for Program Coverage or Compliance Check</a:t>
            </a:r>
          </a:p>
        </p:txBody>
      </p:sp>
      <p:sp>
        <p:nvSpPr>
          <p:cNvPr id="2" name="Title 1"/>
          <p:cNvSpPr>
            <a:spLocks noGrp="1"/>
          </p:cNvSpPr>
          <p:nvPr>
            <p:ph type="title"/>
          </p:nvPr>
        </p:nvSpPr>
        <p:spPr/>
        <p:txBody>
          <a:bodyPr/>
          <a:lstStyle/>
          <a:p>
            <a:pPr lvl="1"/>
            <a:r>
              <a:rPr lang="en-US" sz="2800" b="1" i="1" dirty="0" smtClean="0">
                <a:solidFill>
                  <a:srgbClr val="0000CC"/>
                </a:solidFill>
              </a:rPr>
              <a:t>Sample Report</a:t>
            </a:r>
            <a:endParaRPr lang="en-US" sz="2800" b="1" i="1" dirty="0">
              <a:solidFill>
                <a:srgbClr val="0000CC"/>
              </a:solidFill>
            </a:endParaRPr>
          </a:p>
        </p:txBody>
      </p:sp>
      <p:sp>
        <p:nvSpPr>
          <p:cNvPr id="10" name="TextBox 9"/>
          <p:cNvSpPr txBox="1"/>
          <p:nvPr/>
        </p:nvSpPr>
        <p:spPr>
          <a:xfrm>
            <a:off x="6445187" y="4492100"/>
            <a:ext cx="2286000" cy="365760"/>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b="1" dirty="0" smtClean="0"/>
              <a:t>Key VE data in query</a:t>
            </a:r>
            <a:endParaRPr lang="en-US" sz="1600" b="1" dirty="0"/>
          </a:p>
        </p:txBody>
      </p:sp>
      <p:pic>
        <p:nvPicPr>
          <p:cNvPr id="47105" name="Picture 1"/>
          <p:cNvPicPr>
            <a:picLocks noChangeAspect="1" noChangeArrowheads="1"/>
          </p:cNvPicPr>
          <p:nvPr/>
        </p:nvPicPr>
        <p:blipFill>
          <a:blip r:embed="rId2" cstate="print"/>
          <a:srcRect/>
          <a:stretch>
            <a:fillRect/>
          </a:stretch>
        </p:blipFill>
        <p:spPr bwMode="auto">
          <a:xfrm>
            <a:off x="466725" y="1548825"/>
            <a:ext cx="8229600" cy="2740018"/>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Value Engineering Data Points</a:t>
            </a:r>
            <a:endParaRPr lang="en-US" dirty="0"/>
          </a:p>
        </p:txBody>
      </p:sp>
      <p:graphicFrame>
        <p:nvGraphicFramePr>
          <p:cNvPr id="6" name="Table 5"/>
          <p:cNvGraphicFramePr>
            <a:graphicFrameLocks noGrp="1"/>
          </p:cNvGraphicFramePr>
          <p:nvPr/>
        </p:nvGraphicFramePr>
        <p:xfrm>
          <a:off x="560181" y="928031"/>
          <a:ext cx="8015643" cy="4932680"/>
        </p:xfrm>
        <a:graphic>
          <a:graphicData uri="http://schemas.openxmlformats.org/drawingml/2006/table">
            <a:tbl>
              <a:tblPr firstRow="1" bandRow="1">
                <a:tableStyleId>{5C22544A-7EE6-4342-B048-85BDC9FD1C3A}</a:tableStyleId>
              </a:tblPr>
              <a:tblGrid>
                <a:gridCol w="1352394"/>
                <a:gridCol w="1422956"/>
                <a:gridCol w="936409"/>
                <a:gridCol w="1199333"/>
                <a:gridCol w="1215485"/>
                <a:gridCol w="619559"/>
                <a:gridCol w="621437"/>
                <a:gridCol w="648070"/>
              </a:tblGrid>
              <a:tr h="370840">
                <a:tc>
                  <a:txBody>
                    <a:bodyPr/>
                    <a:lstStyle/>
                    <a:p>
                      <a:pPr algn="ctr"/>
                      <a:r>
                        <a:rPr lang="en-US" sz="900" baseline="0" dirty="0" smtClean="0">
                          <a:solidFill>
                            <a:schemeClr val="bg1"/>
                          </a:solidFill>
                        </a:rPr>
                        <a:t>Mission Area</a:t>
                      </a:r>
                      <a:endParaRPr lang="en-US" sz="900" baseline="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CC"/>
                    </a:solidFill>
                  </a:tcPr>
                </a:tc>
                <a:tc>
                  <a:txBody>
                    <a:bodyPr/>
                    <a:lstStyle/>
                    <a:p>
                      <a:pPr algn="ctr"/>
                      <a:r>
                        <a:rPr lang="en-US" sz="900" baseline="0" dirty="0" smtClean="0">
                          <a:solidFill>
                            <a:schemeClr val="bg1"/>
                          </a:solidFill>
                        </a:rPr>
                        <a:t>Size of</a:t>
                      </a:r>
                    </a:p>
                    <a:p>
                      <a:pPr algn="ctr"/>
                      <a:r>
                        <a:rPr lang="en-US" sz="900" baseline="0" dirty="0" smtClean="0">
                          <a:solidFill>
                            <a:schemeClr val="bg1"/>
                          </a:solidFill>
                        </a:rPr>
                        <a:t>Project</a:t>
                      </a:r>
                    </a:p>
                    <a:p>
                      <a:pPr algn="ctr"/>
                      <a:r>
                        <a:rPr lang="en-US" sz="900" baseline="0" dirty="0" smtClean="0">
                          <a:solidFill>
                            <a:schemeClr val="bg1"/>
                          </a:solidFill>
                        </a:rPr>
                        <a:t> (1) (2) </a:t>
                      </a:r>
                      <a:endParaRPr lang="en-US" sz="900" baseline="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CC"/>
                    </a:solidFill>
                  </a:tcPr>
                </a:tc>
                <a:tc>
                  <a:txBody>
                    <a:bodyPr/>
                    <a:lstStyle/>
                    <a:p>
                      <a:pPr algn="ctr"/>
                      <a:r>
                        <a:rPr lang="en-US" sz="900" baseline="0" dirty="0" smtClean="0">
                          <a:solidFill>
                            <a:schemeClr val="bg1"/>
                          </a:solidFill>
                        </a:rPr>
                        <a:t>Feature</a:t>
                      </a:r>
                    </a:p>
                    <a:p>
                      <a:pPr algn="ctr"/>
                      <a:r>
                        <a:rPr lang="en-US" sz="900" baseline="0" dirty="0" smtClean="0">
                          <a:solidFill>
                            <a:schemeClr val="bg1"/>
                          </a:solidFill>
                        </a:rPr>
                        <a:t>(3)</a:t>
                      </a:r>
                      <a:endParaRPr lang="en-US" sz="900" baseline="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CC"/>
                    </a:solidFill>
                  </a:tcPr>
                </a:tc>
                <a:tc>
                  <a:txBody>
                    <a:bodyPr/>
                    <a:lstStyle/>
                    <a:p>
                      <a:pPr algn="ctr"/>
                      <a:r>
                        <a:rPr lang="en-US" sz="900" baseline="0" dirty="0" smtClean="0">
                          <a:solidFill>
                            <a:schemeClr val="bg1"/>
                          </a:solidFill>
                        </a:rPr>
                        <a:t>Waiver</a:t>
                      </a:r>
                    </a:p>
                    <a:p>
                      <a:pPr algn="ctr"/>
                      <a:r>
                        <a:rPr lang="en-US" sz="900" baseline="0" dirty="0" smtClean="0">
                          <a:solidFill>
                            <a:schemeClr val="bg1"/>
                          </a:solidFill>
                        </a:rPr>
                        <a:t>(4)</a:t>
                      </a:r>
                      <a:endParaRPr lang="en-US" sz="900" baseline="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CC"/>
                    </a:solidFill>
                  </a:tcPr>
                </a:tc>
                <a:tc>
                  <a:txBody>
                    <a:bodyPr/>
                    <a:lstStyle/>
                    <a:p>
                      <a:pPr algn="ctr"/>
                      <a:r>
                        <a:rPr lang="en-US" sz="900" baseline="0" dirty="0" smtClean="0">
                          <a:solidFill>
                            <a:schemeClr val="bg1"/>
                          </a:solidFill>
                        </a:rPr>
                        <a:t>Low</a:t>
                      </a:r>
                    </a:p>
                    <a:p>
                      <a:pPr algn="ctr"/>
                      <a:r>
                        <a:rPr lang="en-US" sz="900" baseline="0" dirty="0" smtClean="0">
                          <a:solidFill>
                            <a:schemeClr val="bg1"/>
                          </a:solidFill>
                        </a:rPr>
                        <a:t>Opportunity</a:t>
                      </a:r>
                    </a:p>
                    <a:p>
                      <a:pPr algn="ctr"/>
                      <a:r>
                        <a:rPr lang="en-US" sz="900" baseline="0" dirty="0" smtClean="0">
                          <a:solidFill>
                            <a:schemeClr val="bg1"/>
                          </a:solidFill>
                        </a:rPr>
                        <a:t>(4)</a:t>
                      </a:r>
                      <a:endParaRPr lang="en-US" sz="900" baseline="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CC"/>
                    </a:solidFill>
                  </a:tcPr>
                </a:tc>
                <a:tc>
                  <a:txBody>
                    <a:bodyPr/>
                    <a:lstStyle/>
                    <a:p>
                      <a:pPr algn="ctr"/>
                      <a:r>
                        <a:rPr lang="en-US" sz="900" baseline="0" dirty="0" smtClean="0">
                          <a:solidFill>
                            <a:schemeClr val="bg1"/>
                          </a:solidFill>
                        </a:rPr>
                        <a:t>Award</a:t>
                      </a:r>
                      <a:endParaRPr lang="en-US" sz="900" baseline="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CC"/>
                    </a:solidFill>
                  </a:tcPr>
                </a:tc>
                <a:tc>
                  <a:txBody>
                    <a:bodyPr/>
                    <a:lstStyle/>
                    <a:p>
                      <a:pPr algn="ctr"/>
                      <a:r>
                        <a:rPr lang="en-US" sz="900" baseline="0" dirty="0" smtClean="0">
                          <a:solidFill>
                            <a:schemeClr val="bg1"/>
                          </a:solidFill>
                        </a:rPr>
                        <a:t>VE</a:t>
                      </a:r>
                    </a:p>
                    <a:p>
                      <a:pPr algn="ctr"/>
                      <a:r>
                        <a:rPr lang="en-US" sz="900" baseline="0" dirty="0" smtClean="0">
                          <a:solidFill>
                            <a:schemeClr val="bg1"/>
                          </a:solidFill>
                        </a:rPr>
                        <a:t>Start</a:t>
                      </a:r>
                      <a:endParaRPr lang="en-US" sz="900" baseline="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CC"/>
                    </a:solidFill>
                  </a:tcPr>
                </a:tc>
                <a:tc>
                  <a:txBody>
                    <a:bodyPr/>
                    <a:lstStyle/>
                    <a:p>
                      <a:pPr algn="ctr"/>
                      <a:r>
                        <a:rPr lang="en-US" sz="900" baseline="0" dirty="0" smtClean="0">
                          <a:solidFill>
                            <a:schemeClr val="bg1"/>
                          </a:solidFill>
                        </a:rPr>
                        <a:t>VE</a:t>
                      </a:r>
                    </a:p>
                    <a:p>
                      <a:pPr algn="ctr"/>
                      <a:r>
                        <a:rPr lang="en-US" sz="900" baseline="0" dirty="0" smtClean="0">
                          <a:solidFill>
                            <a:schemeClr val="bg1"/>
                          </a:solidFill>
                        </a:rPr>
                        <a:t>End</a:t>
                      </a:r>
                    </a:p>
                    <a:p>
                      <a:pPr algn="ctr"/>
                      <a:r>
                        <a:rPr lang="en-US" sz="900" baseline="0" dirty="0" smtClean="0">
                          <a:solidFill>
                            <a:schemeClr val="bg1"/>
                          </a:solidFill>
                        </a:rPr>
                        <a:t>(4)</a:t>
                      </a:r>
                      <a:endParaRPr lang="en-US" sz="900" baseline="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CC"/>
                    </a:solidFill>
                  </a:tcPr>
                </a:tc>
              </a:tr>
              <a:tr h="370840">
                <a:tc>
                  <a:txBody>
                    <a:bodyPr/>
                    <a:lstStyle/>
                    <a:p>
                      <a:r>
                        <a:rPr lang="en-US" sz="900" baseline="0" dirty="0" smtClean="0">
                          <a:solidFill>
                            <a:schemeClr val="tx1"/>
                          </a:solidFill>
                        </a:rPr>
                        <a:t>Civil Works-Plans &amp; Specs</a:t>
                      </a:r>
                      <a:endParaRPr lang="en-US" sz="90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aseline="0" dirty="0" smtClean="0">
                          <a:solidFill>
                            <a:schemeClr val="tx1"/>
                          </a:solidFill>
                        </a:rPr>
                        <a:t>Contract Resource Amount</a:t>
                      </a:r>
                      <a:endParaRPr lang="en-US" sz="90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aseline="0" dirty="0" smtClean="0">
                          <a:solidFill>
                            <a:schemeClr val="tx1"/>
                          </a:solidFill>
                        </a:rPr>
                        <a:t>Use Defined Filed (UDF)</a:t>
                      </a:r>
                      <a:endParaRPr lang="en-US" sz="90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aseline="0" dirty="0" smtClean="0">
                          <a:solidFill>
                            <a:schemeClr val="tx1"/>
                          </a:solidFill>
                        </a:rPr>
                        <a:t>Waiver Date</a:t>
                      </a:r>
                      <a:endParaRPr lang="en-US" sz="90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aseline="0" dirty="0" smtClean="0">
                          <a:solidFill>
                            <a:schemeClr val="tx1"/>
                          </a:solidFill>
                        </a:rPr>
                        <a:t>Low Opportunity Date</a:t>
                      </a:r>
                      <a:endParaRPr lang="en-US" sz="90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aseline="0" dirty="0" smtClean="0">
                          <a:solidFill>
                            <a:schemeClr val="tx1"/>
                          </a:solidFill>
                        </a:rPr>
                        <a:t>cc800/ cc801</a:t>
                      </a:r>
                      <a:endParaRPr lang="en-US" sz="90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aseline="0" dirty="0" smtClean="0">
                          <a:solidFill>
                            <a:schemeClr val="tx1"/>
                          </a:solidFill>
                        </a:rPr>
                        <a:t>CW285</a:t>
                      </a:r>
                      <a:endParaRPr lang="en-US" sz="90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aseline="0" dirty="0" smtClean="0">
                          <a:solidFill>
                            <a:schemeClr val="tx1"/>
                          </a:solidFill>
                        </a:rPr>
                        <a:t>CW290</a:t>
                      </a:r>
                      <a:endParaRPr lang="en-US" sz="90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900" baseline="0" dirty="0" smtClean="0">
                          <a:solidFill>
                            <a:schemeClr val="tx1"/>
                          </a:solidFill>
                        </a:rPr>
                        <a:t>Civil Works-Feasibility Study</a:t>
                      </a:r>
                      <a:endParaRPr lang="en-US" sz="90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aseline="0" dirty="0" smtClean="0">
                          <a:solidFill>
                            <a:schemeClr val="tx1"/>
                          </a:solidFill>
                        </a:rPr>
                        <a:t>Contract Resource Amount</a:t>
                      </a:r>
                      <a:endParaRPr lang="en-US" sz="90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aseline="0" smtClean="0">
                          <a:solidFill>
                            <a:schemeClr val="tx1"/>
                          </a:solidFill>
                        </a:rPr>
                        <a:t>UDF</a:t>
                      </a:r>
                      <a:endParaRPr lang="en-US" sz="90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aseline="0" dirty="0" smtClean="0">
                          <a:solidFill>
                            <a:schemeClr val="tx1"/>
                          </a:solidFill>
                        </a:rPr>
                        <a:t>Waiver Date</a:t>
                      </a:r>
                      <a:endParaRPr lang="en-US" sz="90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aseline="0" dirty="0" smtClean="0">
                          <a:solidFill>
                            <a:schemeClr val="tx1"/>
                          </a:solidFill>
                        </a:rPr>
                        <a:t>Low Opportunity Date</a:t>
                      </a:r>
                      <a:endParaRPr lang="en-US" sz="90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aseline="0" dirty="0" smtClean="0">
                          <a:solidFill>
                            <a:schemeClr val="tx1"/>
                          </a:solidFill>
                        </a:rPr>
                        <a:t>---</a:t>
                      </a:r>
                      <a:endParaRPr lang="en-US" sz="90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aseline="0" dirty="0" smtClean="0">
                          <a:solidFill>
                            <a:schemeClr val="tx1"/>
                          </a:solidFill>
                        </a:rPr>
                        <a:t>CW192</a:t>
                      </a:r>
                      <a:endParaRPr lang="en-US" sz="90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aseline="0" dirty="0" smtClean="0">
                          <a:solidFill>
                            <a:schemeClr val="tx1"/>
                          </a:solidFill>
                        </a:rPr>
                        <a:t>CW195</a:t>
                      </a:r>
                      <a:endParaRPr lang="en-US" sz="90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900" baseline="0" dirty="0" smtClean="0"/>
                        <a:t>IIS – Civil Funded (5)</a:t>
                      </a:r>
                      <a:endParaRPr lang="en-US" sz="900" baseline="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aseline="0" dirty="0" smtClean="0">
                          <a:solidFill>
                            <a:schemeClr val="tx1"/>
                          </a:solidFill>
                        </a:rPr>
                        <a:t>Contract Resource Amount</a:t>
                      </a:r>
                      <a:endParaRPr lang="en-US" sz="90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aseline="0" smtClean="0">
                          <a:solidFill>
                            <a:schemeClr val="tx1"/>
                          </a:solidFill>
                        </a:rPr>
                        <a:t>UDF</a:t>
                      </a:r>
                      <a:endParaRPr lang="en-US" sz="90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aseline="0" dirty="0" smtClean="0">
                          <a:solidFill>
                            <a:schemeClr val="tx1"/>
                          </a:solidFill>
                        </a:rPr>
                        <a:t>Waiver Date</a:t>
                      </a:r>
                      <a:endParaRPr lang="en-US" sz="90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aseline="0" dirty="0" smtClean="0">
                          <a:solidFill>
                            <a:schemeClr val="tx1"/>
                          </a:solidFill>
                        </a:rPr>
                        <a:t>Low Opportunity Date</a:t>
                      </a:r>
                      <a:endParaRPr lang="en-US" sz="90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aseline="0" dirty="0" smtClean="0">
                          <a:solidFill>
                            <a:schemeClr val="tx1"/>
                          </a:solidFill>
                        </a:rPr>
                        <a:t>cc800/ cc801</a:t>
                      </a:r>
                      <a:endParaRPr lang="en-US" sz="90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0" baseline="0" dirty="0" smtClean="0">
                          <a:solidFill>
                            <a:schemeClr val="tx1"/>
                          </a:solidFill>
                        </a:rPr>
                        <a:t>CW285</a:t>
                      </a:r>
                      <a:endParaRPr lang="en-US" sz="900" b="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0" baseline="0" dirty="0" smtClean="0">
                          <a:solidFill>
                            <a:schemeClr val="tx1"/>
                          </a:solidFill>
                        </a:rPr>
                        <a:t>CW290</a:t>
                      </a:r>
                      <a:endParaRPr lang="en-US" sz="900" b="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aseline="0" dirty="0" smtClean="0">
                          <a:solidFill>
                            <a:schemeClr val="tx1"/>
                          </a:solidFill>
                        </a:rPr>
                        <a:t>MILCON</a:t>
                      </a:r>
                      <a:endParaRPr lang="en-US" sz="90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aseline="0" dirty="0" smtClean="0">
                          <a:solidFill>
                            <a:schemeClr val="tx1"/>
                          </a:solidFill>
                        </a:rPr>
                        <a:t>Contract Resource Amount</a:t>
                      </a:r>
                      <a:endParaRPr lang="en-US" sz="90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aseline="0" smtClean="0">
                          <a:solidFill>
                            <a:schemeClr val="tx1"/>
                          </a:solidFill>
                        </a:rPr>
                        <a:t>UDF</a:t>
                      </a:r>
                      <a:endParaRPr lang="en-US" sz="90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aseline="0" dirty="0" smtClean="0">
                          <a:solidFill>
                            <a:schemeClr val="tx1"/>
                          </a:solidFill>
                        </a:rPr>
                        <a:t>Waiver Date</a:t>
                      </a:r>
                      <a:endParaRPr lang="en-US" sz="90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aseline="0" dirty="0" smtClean="0">
                          <a:solidFill>
                            <a:schemeClr val="tx1"/>
                          </a:solidFill>
                        </a:rPr>
                        <a:t>Low Opportunity Date</a:t>
                      </a:r>
                      <a:endParaRPr lang="en-US" sz="90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aseline="0" dirty="0" smtClean="0">
                          <a:solidFill>
                            <a:schemeClr val="tx1"/>
                          </a:solidFill>
                        </a:rPr>
                        <a:t>cc800/ cc801</a:t>
                      </a:r>
                      <a:endParaRPr lang="en-US" sz="90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aseline="0" dirty="0" smtClean="0">
                          <a:solidFill>
                            <a:schemeClr val="tx1"/>
                          </a:solidFill>
                        </a:rPr>
                        <a:t>ML285</a:t>
                      </a:r>
                      <a:endParaRPr lang="en-US" sz="90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aseline="0" dirty="0" smtClean="0">
                          <a:solidFill>
                            <a:schemeClr val="tx1"/>
                          </a:solidFill>
                        </a:rPr>
                        <a:t>ML290</a:t>
                      </a:r>
                      <a:endParaRPr lang="en-US" sz="90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aseline="0" dirty="0" smtClean="0">
                          <a:solidFill>
                            <a:schemeClr val="tx1"/>
                          </a:solidFill>
                        </a:rPr>
                        <a:t>Minor MILCON</a:t>
                      </a:r>
                      <a:endParaRPr lang="en-US" sz="90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aseline="0" dirty="0" smtClean="0">
                          <a:solidFill>
                            <a:schemeClr val="tx1"/>
                          </a:solidFill>
                        </a:rPr>
                        <a:t>Contract Resource Amount</a:t>
                      </a:r>
                      <a:endParaRPr lang="en-US" sz="90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aseline="0" smtClean="0">
                          <a:solidFill>
                            <a:schemeClr val="tx1"/>
                          </a:solidFill>
                        </a:rPr>
                        <a:t>UDF</a:t>
                      </a:r>
                      <a:endParaRPr lang="en-US" sz="90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aseline="0" dirty="0" smtClean="0">
                          <a:solidFill>
                            <a:schemeClr val="tx1"/>
                          </a:solidFill>
                        </a:rPr>
                        <a:t>Waiver Date</a:t>
                      </a:r>
                      <a:endParaRPr lang="en-US" sz="90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aseline="0" dirty="0" smtClean="0">
                          <a:solidFill>
                            <a:schemeClr val="tx1"/>
                          </a:solidFill>
                        </a:rPr>
                        <a:t>Low Opportunity Date</a:t>
                      </a:r>
                      <a:endParaRPr lang="en-US" sz="90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aseline="0" dirty="0" smtClean="0">
                          <a:solidFill>
                            <a:schemeClr val="tx1"/>
                          </a:solidFill>
                        </a:rPr>
                        <a:t>cc800/ cc801</a:t>
                      </a:r>
                      <a:endParaRPr lang="en-US" sz="90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aseline="0" dirty="0" smtClean="0">
                          <a:solidFill>
                            <a:schemeClr val="tx1"/>
                          </a:solidFill>
                        </a:rPr>
                        <a:t>ML285</a:t>
                      </a:r>
                      <a:endParaRPr lang="en-US" sz="90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aseline="0" dirty="0" smtClean="0">
                          <a:solidFill>
                            <a:schemeClr val="tx1"/>
                          </a:solidFill>
                        </a:rPr>
                        <a:t>ML290</a:t>
                      </a:r>
                      <a:endParaRPr lang="en-US" sz="90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900" baseline="0" dirty="0" smtClean="0">
                          <a:solidFill>
                            <a:schemeClr val="tx1"/>
                          </a:solidFill>
                        </a:rPr>
                        <a:t>SRM</a:t>
                      </a:r>
                      <a:endParaRPr lang="en-US" sz="90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aseline="0" dirty="0" smtClean="0">
                          <a:solidFill>
                            <a:schemeClr val="tx1"/>
                          </a:solidFill>
                        </a:rPr>
                        <a:t>Contract Resource Amount</a:t>
                      </a:r>
                      <a:endParaRPr lang="en-US" sz="90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aseline="0" smtClean="0">
                          <a:solidFill>
                            <a:schemeClr val="tx1"/>
                          </a:solidFill>
                        </a:rPr>
                        <a:t>UDF</a:t>
                      </a:r>
                      <a:endParaRPr lang="en-US" sz="90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aseline="0" dirty="0" smtClean="0">
                          <a:solidFill>
                            <a:schemeClr val="tx1"/>
                          </a:solidFill>
                        </a:rPr>
                        <a:t>Waiver Date</a:t>
                      </a:r>
                      <a:endParaRPr lang="en-US" sz="90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aseline="0" dirty="0" smtClean="0">
                          <a:solidFill>
                            <a:schemeClr val="tx1"/>
                          </a:solidFill>
                        </a:rPr>
                        <a:t>Low Opportunity Date</a:t>
                      </a:r>
                      <a:endParaRPr lang="en-US" sz="90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aseline="0" dirty="0" smtClean="0">
                          <a:solidFill>
                            <a:schemeClr val="tx1"/>
                          </a:solidFill>
                        </a:rPr>
                        <a:t>cc800/ cc801</a:t>
                      </a:r>
                      <a:endParaRPr lang="en-US" sz="90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aseline="0" dirty="0" smtClean="0">
                          <a:solidFill>
                            <a:schemeClr val="tx1"/>
                          </a:solidFill>
                        </a:rPr>
                        <a:t>ML285</a:t>
                      </a:r>
                      <a:endParaRPr lang="en-US" sz="90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aseline="0" dirty="0" smtClean="0">
                          <a:solidFill>
                            <a:schemeClr val="tx1"/>
                          </a:solidFill>
                        </a:rPr>
                        <a:t>ML290</a:t>
                      </a:r>
                      <a:endParaRPr lang="en-US" sz="90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900" baseline="0" dirty="0" smtClean="0"/>
                        <a:t>IIS – Military Funded (5)</a:t>
                      </a:r>
                      <a:endParaRPr lang="en-US" sz="900" baseline="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aseline="0" dirty="0" smtClean="0">
                          <a:solidFill>
                            <a:schemeClr val="tx1"/>
                          </a:solidFill>
                        </a:rPr>
                        <a:t>Contract Resource Amount</a:t>
                      </a:r>
                      <a:endParaRPr lang="en-US" sz="90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aseline="0" dirty="0" smtClean="0">
                          <a:solidFill>
                            <a:schemeClr val="tx1"/>
                          </a:solidFill>
                        </a:rPr>
                        <a:t>UDF</a:t>
                      </a:r>
                      <a:endParaRPr lang="en-US" sz="90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aseline="0" dirty="0" smtClean="0">
                          <a:solidFill>
                            <a:schemeClr val="tx1"/>
                          </a:solidFill>
                        </a:rPr>
                        <a:t>Waiver Date</a:t>
                      </a:r>
                      <a:endParaRPr lang="en-US" sz="90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aseline="0" dirty="0" smtClean="0">
                          <a:solidFill>
                            <a:schemeClr val="tx1"/>
                          </a:solidFill>
                        </a:rPr>
                        <a:t>Low Opportunity Date</a:t>
                      </a:r>
                      <a:endParaRPr lang="en-US" sz="90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aseline="0" dirty="0" smtClean="0">
                          <a:solidFill>
                            <a:schemeClr val="tx1"/>
                          </a:solidFill>
                        </a:rPr>
                        <a:t>cc800/ cc801</a:t>
                      </a:r>
                      <a:endParaRPr lang="en-US" sz="90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0" baseline="0" dirty="0" smtClean="0">
                          <a:solidFill>
                            <a:schemeClr val="tx1"/>
                          </a:solidFill>
                        </a:rPr>
                        <a:t>ML285</a:t>
                      </a:r>
                      <a:endParaRPr lang="en-US" sz="900" b="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0" baseline="0" dirty="0" smtClean="0">
                          <a:solidFill>
                            <a:schemeClr val="tx1"/>
                          </a:solidFill>
                        </a:rPr>
                        <a:t>ML290</a:t>
                      </a:r>
                      <a:endParaRPr lang="en-US" sz="900" b="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900" baseline="0" dirty="0" smtClean="0">
                          <a:solidFill>
                            <a:schemeClr val="tx1"/>
                          </a:solidFill>
                        </a:rPr>
                        <a:t>HTRW</a:t>
                      </a:r>
                      <a:endParaRPr lang="en-US" sz="90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aseline="0" dirty="0" smtClean="0">
                          <a:solidFill>
                            <a:schemeClr val="tx1"/>
                          </a:solidFill>
                        </a:rPr>
                        <a:t>Contract Resource Amount</a:t>
                      </a:r>
                      <a:endParaRPr lang="en-US" sz="90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aseline="0" dirty="0" smtClean="0">
                          <a:solidFill>
                            <a:schemeClr val="tx1"/>
                          </a:solidFill>
                        </a:rPr>
                        <a:t>UDF</a:t>
                      </a:r>
                      <a:endParaRPr lang="en-US" sz="90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aseline="0" dirty="0" smtClean="0">
                          <a:solidFill>
                            <a:schemeClr val="tx1"/>
                          </a:solidFill>
                        </a:rPr>
                        <a:t>Waiver Date</a:t>
                      </a:r>
                      <a:endParaRPr lang="en-US" sz="90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aseline="0" dirty="0" smtClean="0">
                          <a:solidFill>
                            <a:schemeClr val="tx1"/>
                          </a:solidFill>
                        </a:rPr>
                        <a:t>Low Opportunity Date</a:t>
                      </a:r>
                      <a:endParaRPr lang="en-US" sz="90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aseline="0" dirty="0" smtClean="0">
                          <a:solidFill>
                            <a:schemeClr val="tx1"/>
                          </a:solidFill>
                        </a:rPr>
                        <a:t>cc800/ cc801</a:t>
                      </a:r>
                      <a:endParaRPr lang="en-US" sz="90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baseline="0" dirty="0" smtClean="0">
                          <a:solidFill>
                            <a:schemeClr val="tx1"/>
                          </a:solidFill>
                        </a:rPr>
                        <a:t>EN139</a:t>
                      </a:r>
                      <a:endParaRPr lang="en-US" sz="900" b="1"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900" baseline="0" dirty="0" smtClean="0">
                          <a:solidFill>
                            <a:schemeClr val="tx1"/>
                          </a:solidFill>
                        </a:rPr>
                        <a:t>EN140</a:t>
                      </a:r>
                      <a:endParaRPr lang="en-US" sz="90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gridSpan="6">
                  <a:txBody>
                    <a:bodyPr/>
                    <a:lstStyle/>
                    <a:p>
                      <a:pPr marL="228600" marR="0" lvl="1" indent="-228600" algn="l" defTabSz="914400" rtl="0" eaLnBrk="1" fontAlgn="auto" latinLnBrk="0" hangingPunct="1">
                        <a:lnSpc>
                          <a:spcPct val="100000"/>
                        </a:lnSpc>
                        <a:spcBef>
                          <a:spcPts val="0"/>
                        </a:spcBef>
                        <a:spcAft>
                          <a:spcPts val="0"/>
                        </a:spcAft>
                        <a:buClrTx/>
                        <a:buSzTx/>
                        <a:buFontTx/>
                        <a:buAutoNum type="arabicParenBoth"/>
                        <a:tabLst/>
                        <a:defRPr/>
                      </a:pPr>
                      <a:r>
                        <a:rPr lang="en-US" sz="900" kern="1200" baseline="0" dirty="0" smtClean="0">
                          <a:solidFill>
                            <a:schemeClr val="dk1"/>
                          </a:solidFill>
                          <a:latin typeface="+mn-lt"/>
                          <a:ea typeface="+mn-ea"/>
                          <a:cs typeface="+mn-cs"/>
                        </a:rPr>
                        <a:t>Contract Amount is the sum of CONSVCS and OTHCONSVCS resourced amounts in a given FY. If more than one contract is resourced, then the use of Feature codes is required in P2 to relate individual contract activities.</a:t>
                      </a:r>
                    </a:p>
                    <a:p>
                      <a:pPr marL="228600" marR="0" lvl="1" indent="-228600" algn="l" defTabSz="914400" rtl="0" eaLnBrk="1" fontAlgn="auto" latinLnBrk="0" hangingPunct="1">
                        <a:lnSpc>
                          <a:spcPct val="100000"/>
                        </a:lnSpc>
                        <a:spcBef>
                          <a:spcPts val="0"/>
                        </a:spcBef>
                        <a:spcAft>
                          <a:spcPts val="0"/>
                        </a:spcAft>
                        <a:buClrTx/>
                        <a:buSzTx/>
                        <a:buFontTx/>
                        <a:buAutoNum type="arabicParenBoth"/>
                        <a:tabLst/>
                        <a:defRPr/>
                      </a:pPr>
                      <a:r>
                        <a:rPr lang="en-US" sz="900" kern="1200" baseline="0" dirty="0" smtClean="0">
                          <a:solidFill>
                            <a:schemeClr val="dk1"/>
                          </a:solidFill>
                          <a:latin typeface="+mn-lt"/>
                          <a:ea typeface="+mn-ea"/>
                          <a:cs typeface="+mn-cs"/>
                        </a:rPr>
                        <a:t>Unclear how to QA/QC feature codes as part of data validation.</a:t>
                      </a:r>
                    </a:p>
                    <a:p>
                      <a:pPr marL="228600" marR="0" lvl="1" indent="-228600" algn="l" defTabSz="914400" rtl="0" eaLnBrk="1" fontAlgn="auto" latinLnBrk="0" hangingPunct="1">
                        <a:lnSpc>
                          <a:spcPct val="100000"/>
                        </a:lnSpc>
                        <a:spcBef>
                          <a:spcPts val="0"/>
                        </a:spcBef>
                        <a:spcAft>
                          <a:spcPts val="0"/>
                        </a:spcAft>
                        <a:buClrTx/>
                        <a:buSzTx/>
                        <a:buFontTx/>
                        <a:buAutoNum type="arabicParenBoth"/>
                        <a:tabLst/>
                        <a:defRPr/>
                      </a:pPr>
                      <a:r>
                        <a:rPr lang="en-US" sz="900" kern="1200" baseline="0" dirty="0" smtClean="0">
                          <a:solidFill>
                            <a:schemeClr val="dk1"/>
                          </a:solidFill>
                          <a:latin typeface="+mn-lt"/>
                          <a:ea typeface="+mn-ea"/>
                          <a:cs typeface="+mn-cs"/>
                        </a:rPr>
                        <a:t>FEATURE is a manually entered text field in Primavera. The only requirement on using the FEATURE code is that all activities belonging to a contract / product must have the same exact value in the FEATURE code field. This field allows you to track multiple VE studies within one P2 number.  It is only applicable when you have more than one contract acquisition.</a:t>
                      </a:r>
                    </a:p>
                    <a:p>
                      <a:pPr marL="228600" marR="0" lvl="1" indent="-228600" algn="l" defTabSz="914400" rtl="0" eaLnBrk="1" fontAlgn="auto" latinLnBrk="0" hangingPunct="1">
                        <a:lnSpc>
                          <a:spcPct val="100000"/>
                        </a:lnSpc>
                        <a:spcBef>
                          <a:spcPts val="0"/>
                        </a:spcBef>
                        <a:spcAft>
                          <a:spcPts val="0"/>
                        </a:spcAft>
                        <a:buClrTx/>
                        <a:buSzTx/>
                        <a:buFontTx/>
                        <a:buAutoNum type="arabicParenBoth"/>
                        <a:tabLst/>
                        <a:defRPr/>
                      </a:pPr>
                      <a:r>
                        <a:rPr lang="en-US" sz="900" kern="1200" baseline="0" dirty="0" smtClean="0">
                          <a:solidFill>
                            <a:schemeClr val="dk1"/>
                          </a:solidFill>
                          <a:latin typeface="+mn-lt"/>
                          <a:ea typeface="+mn-ea"/>
                          <a:cs typeface="+mn-cs"/>
                        </a:rPr>
                        <a:t>A contract/project must have either a VE Study finish milestone date, low opportunity date, or waiver date in the given FY to count for Program Coverage.</a:t>
                      </a:r>
                    </a:p>
                    <a:p>
                      <a:pPr marL="228600" marR="0" lvl="1" indent="-228600" algn="l" defTabSz="914400" rtl="0" eaLnBrk="1" fontAlgn="auto" latinLnBrk="0" hangingPunct="1">
                        <a:lnSpc>
                          <a:spcPct val="100000"/>
                        </a:lnSpc>
                        <a:spcBef>
                          <a:spcPts val="0"/>
                        </a:spcBef>
                        <a:spcAft>
                          <a:spcPts val="0"/>
                        </a:spcAft>
                        <a:buClrTx/>
                        <a:buSzTx/>
                        <a:buFontTx/>
                        <a:buAutoNum type="arabicParenBoth"/>
                        <a:tabLst/>
                        <a:defRPr/>
                      </a:pPr>
                      <a:r>
                        <a:rPr lang="en-US" sz="900" kern="1200" baseline="0" dirty="0" smtClean="0">
                          <a:solidFill>
                            <a:schemeClr val="dk1"/>
                          </a:solidFill>
                          <a:latin typeface="+mn-lt"/>
                          <a:ea typeface="+mn-ea"/>
                          <a:cs typeface="+mn-cs"/>
                        </a:rPr>
                        <a:t>IIS projects are included in either in MP or CW.  Military Fund Type determines where a project falls. If an IIS project has a Military Fund Type it will be reported with MP, if not the project will be reported with CW.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b="1" baseline="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baseline="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TextBox 6"/>
          <p:cNvSpPr txBox="1"/>
          <p:nvPr/>
        </p:nvSpPr>
        <p:spPr>
          <a:xfrm>
            <a:off x="7112495" y="5754223"/>
            <a:ext cx="1554480" cy="523220"/>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dirty="0" smtClean="0">
                <a:solidFill>
                  <a:schemeClr val="tx1"/>
                </a:solidFill>
              </a:rPr>
              <a:t>Data Point not  in the Flat File</a:t>
            </a:r>
            <a:endParaRPr lang="en-US" sz="1400" dirty="0">
              <a:solidFill>
                <a:schemeClr val="tx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0ETXJFL\AppData\Local\Microsoft\Windows\Temporary Internet Files\Content.Outlook\FVRO25NP\VEScreenShot.JPG"/>
          <p:cNvPicPr>
            <a:picLocks noChangeAspect="1" noChangeArrowheads="1"/>
          </p:cNvPicPr>
          <p:nvPr/>
        </p:nvPicPr>
        <p:blipFill>
          <a:blip r:embed="rId2" cstate="print"/>
          <a:srcRect/>
          <a:stretch>
            <a:fillRect/>
          </a:stretch>
        </p:blipFill>
        <p:spPr bwMode="auto">
          <a:xfrm>
            <a:off x="448072" y="947864"/>
            <a:ext cx="8229600" cy="5271796"/>
          </a:xfrm>
          <a:prstGeom prst="rect">
            <a:avLst/>
          </a:prstGeom>
          <a:noFill/>
        </p:spPr>
      </p:pic>
      <p:sp>
        <p:nvSpPr>
          <p:cNvPr id="3" name="Title 2"/>
          <p:cNvSpPr>
            <a:spLocks noGrp="1"/>
          </p:cNvSpPr>
          <p:nvPr>
            <p:ph type="title"/>
          </p:nvPr>
        </p:nvSpPr>
        <p:spPr/>
        <p:txBody>
          <a:bodyPr/>
          <a:lstStyle/>
          <a:p>
            <a:r>
              <a:rPr lang="en-US" dirty="0" smtClean="0"/>
              <a:t>Value Engineering P2 Screenshot</a:t>
            </a:r>
            <a:endParaRPr lang="en-US" dirty="0"/>
          </a:p>
        </p:txBody>
      </p:sp>
      <p:sp>
        <p:nvSpPr>
          <p:cNvPr id="5" name="Content Placeholder 13"/>
          <p:cNvSpPr txBox="1">
            <a:spLocks/>
          </p:cNvSpPr>
          <p:nvPr/>
        </p:nvSpPr>
        <p:spPr bwMode="auto">
          <a:xfrm>
            <a:off x="5138386" y="4188041"/>
            <a:ext cx="2560320" cy="274320"/>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pPr marL="342900" indent="-342900"/>
            <a:r>
              <a:rPr lang="en-US" sz="1200" baseline="0" dirty="0" smtClean="0">
                <a:solidFill>
                  <a:srgbClr val="0000CC"/>
                </a:solidFill>
              </a:rPr>
              <a:t>VE Low Opportunity &amp; Waiver Date</a:t>
            </a:r>
            <a:endParaRPr lang="en-US" sz="1200" dirty="0" smtClean="0">
              <a:solidFill>
                <a:srgbClr val="0000CC"/>
              </a:solidFill>
            </a:endParaRPr>
          </a:p>
        </p:txBody>
      </p:sp>
      <p:cxnSp>
        <p:nvCxnSpPr>
          <p:cNvPr id="6" name="Straight Arrow Connector 5"/>
          <p:cNvCxnSpPr>
            <a:stCxn id="5" idx="0"/>
            <a:endCxn id="7" idx="2"/>
          </p:cNvCxnSpPr>
          <p:nvPr/>
        </p:nvCxnSpPr>
        <p:spPr>
          <a:xfrm flipV="1">
            <a:off x="6418546" y="3287697"/>
            <a:ext cx="1545610" cy="90034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324076" y="2897080"/>
            <a:ext cx="1280160" cy="39061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13"/>
          <p:cNvSpPr txBox="1">
            <a:spLocks/>
          </p:cNvSpPr>
          <p:nvPr/>
        </p:nvSpPr>
        <p:spPr bwMode="auto">
          <a:xfrm>
            <a:off x="949605" y="5316967"/>
            <a:ext cx="4846320" cy="640080"/>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pPr marL="342900" indent="-342900"/>
            <a:r>
              <a:rPr lang="en-US" sz="1200" baseline="0" dirty="0" smtClean="0">
                <a:solidFill>
                  <a:srgbClr val="0000CC"/>
                </a:solidFill>
              </a:rPr>
              <a:t>VE Study Start (ML285)</a:t>
            </a:r>
          </a:p>
          <a:p>
            <a:pPr marL="342900" indent="-342900"/>
            <a:r>
              <a:rPr lang="en-US" sz="1200" dirty="0" smtClean="0">
                <a:solidFill>
                  <a:srgbClr val="0000CC"/>
                </a:solidFill>
              </a:rPr>
              <a:t>Conduct Value Engineering Study (Where Resources are Budgeted)</a:t>
            </a:r>
          </a:p>
          <a:p>
            <a:pPr marL="342900" indent="-342900"/>
            <a:r>
              <a:rPr lang="en-US" sz="1200" dirty="0" smtClean="0">
                <a:solidFill>
                  <a:srgbClr val="0000CC"/>
                </a:solidFill>
              </a:rPr>
              <a:t>VE Study Approved (ML290)</a:t>
            </a:r>
          </a:p>
        </p:txBody>
      </p:sp>
      <p:cxnSp>
        <p:nvCxnSpPr>
          <p:cNvPr id="15" name="Straight Arrow Connector 14"/>
          <p:cNvCxnSpPr>
            <a:stCxn id="14" idx="0"/>
            <a:endCxn id="16" idx="2"/>
          </p:cNvCxnSpPr>
          <p:nvPr/>
        </p:nvCxnSpPr>
        <p:spPr>
          <a:xfrm flipH="1" flipV="1">
            <a:off x="2993253" y="4104146"/>
            <a:ext cx="379512" cy="121282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078853" y="3555506"/>
            <a:ext cx="1828800" cy="54864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p:cNvSpPr txBox="1">
            <a:spLocks noChangeArrowheads="1"/>
          </p:cNvSpPr>
          <p:nvPr/>
        </p:nvSpPr>
        <p:spPr bwMode="auto">
          <a:xfrm>
            <a:off x="228600" y="228600"/>
            <a:ext cx="184731" cy="432747"/>
          </a:xfrm>
          <a:prstGeom prst="rect">
            <a:avLst/>
          </a:prstGeom>
          <a:noFill/>
          <a:ln w="57150">
            <a:noFill/>
            <a:miter lim="800000"/>
            <a:headEnd/>
            <a:tailEnd/>
          </a:ln>
          <a:effectLst/>
        </p:spPr>
        <p:txBody>
          <a:bodyPr wrap="none">
            <a:spAutoFit/>
          </a:bodyPr>
          <a:lstStyle/>
          <a:p>
            <a:pPr eaLnBrk="0" hangingPunct="0">
              <a:lnSpc>
                <a:spcPct val="79000"/>
              </a:lnSpc>
              <a:buClr>
                <a:srgbClr val="FC0128"/>
              </a:buClr>
            </a:pPr>
            <a:endParaRPr lang="en-US" sz="2800" b="1" baseline="0" dirty="0">
              <a:solidFill>
                <a:srgbClr val="CC0000"/>
              </a:solidFill>
              <a:latin typeface="Times New Roman" pitchFamily="18" charset="0"/>
            </a:endParaRPr>
          </a:p>
        </p:txBody>
      </p:sp>
      <p:sp>
        <p:nvSpPr>
          <p:cNvPr id="11" name="Title 10"/>
          <p:cNvSpPr>
            <a:spLocks noGrp="1"/>
          </p:cNvSpPr>
          <p:nvPr>
            <p:ph type="title"/>
          </p:nvPr>
        </p:nvSpPr>
        <p:spPr/>
        <p:txBody>
          <a:bodyPr/>
          <a:lstStyle/>
          <a:p>
            <a:r>
              <a:rPr lang="en-US" dirty="0" smtClean="0"/>
              <a:t>Value Engineering – EIG Report</a:t>
            </a:r>
            <a:endParaRPr lang="en-US" i="1" dirty="0"/>
          </a:p>
        </p:txBody>
      </p:sp>
      <p:sp>
        <p:nvSpPr>
          <p:cNvPr id="9" name="Content Placeholder 8"/>
          <p:cNvSpPr>
            <a:spLocks noGrp="1"/>
          </p:cNvSpPr>
          <p:nvPr>
            <p:ph idx="1"/>
          </p:nvPr>
        </p:nvSpPr>
        <p:spPr>
          <a:xfrm>
            <a:off x="457200" y="990600"/>
            <a:ext cx="3962400" cy="5029200"/>
          </a:xfrm>
        </p:spPr>
        <p:txBody>
          <a:bodyPr/>
          <a:lstStyle/>
          <a:p>
            <a:r>
              <a:rPr lang="en-US" dirty="0" smtClean="0"/>
              <a:t>EIG Report on Value Engineering was released in December with 12 recommendations – they include:</a:t>
            </a:r>
          </a:p>
          <a:p>
            <a:pPr lvl="1"/>
            <a:r>
              <a:rPr lang="en-US" dirty="0" smtClean="0"/>
              <a:t>Qualified, Trained, Dedicated VE staff</a:t>
            </a:r>
          </a:p>
          <a:p>
            <a:pPr lvl="1"/>
            <a:r>
              <a:rPr lang="en-US" dirty="0" smtClean="0"/>
              <a:t>Develop guidance, checklists, clarifications</a:t>
            </a:r>
          </a:p>
          <a:p>
            <a:pPr lvl="1"/>
            <a:r>
              <a:rPr lang="en-US" dirty="0" smtClean="0"/>
              <a:t>Higher visibility- DCGs, Commanders, Directors to be more involved</a:t>
            </a:r>
          </a:p>
          <a:p>
            <a:pPr lvl="1"/>
            <a:r>
              <a:rPr lang="en-US" dirty="0" smtClean="0"/>
              <a:t>Update Roles and Responsibilities</a:t>
            </a:r>
          </a:p>
          <a:p>
            <a:r>
              <a:rPr lang="en-US" dirty="0" smtClean="0"/>
              <a:t>Metrics – I don’t trust the data, I don’t trust the rating</a:t>
            </a:r>
          </a:p>
          <a:p>
            <a:pPr lvl="1"/>
            <a:endParaRPr lang="en-US" dirty="0" smtClean="0"/>
          </a:p>
          <a:p>
            <a:endParaRPr lang="en-US" dirty="0"/>
          </a:p>
        </p:txBody>
      </p:sp>
      <p:pic>
        <p:nvPicPr>
          <p:cNvPr id="14" name="Picture 13" descr="Pages from VEP Final Report_8Dec14.jpg"/>
          <p:cNvPicPr>
            <a:picLocks noChangeAspect="1"/>
          </p:cNvPicPr>
          <p:nvPr/>
        </p:nvPicPr>
        <p:blipFill>
          <a:blip r:embed="rId3" cstate="print"/>
          <a:stretch>
            <a:fillRect/>
          </a:stretch>
        </p:blipFill>
        <p:spPr>
          <a:xfrm>
            <a:off x="4724400" y="1143000"/>
            <a:ext cx="3840480" cy="4970034"/>
          </a:xfrm>
          <a:prstGeom prst="rect">
            <a:avLst/>
          </a:prstGeom>
          <a:effectLst>
            <a:outerShdw blurRad="292100" dist="139700" dir="2700000" algn="ctr" rotWithShape="0">
              <a:srgbClr val="000000">
                <a:alpha val="65000"/>
              </a:srgbClr>
            </a:outerShdw>
          </a:effectLst>
        </p:spPr>
      </p:pic>
      <p:sp>
        <p:nvSpPr>
          <p:cNvPr id="7" name="Rectangular Callout 6"/>
          <p:cNvSpPr/>
          <p:nvPr/>
        </p:nvSpPr>
        <p:spPr>
          <a:xfrm>
            <a:off x="6984804" y="5814902"/>
            <a:ext cx="1711354" cy="463056"/>
          </a:xfrm>
          <a:prstGeom prst="wedgeRectCallout">
            <a:avLst>
              <a:gd name="adj1" fmla="val -44599"/>
              <a:gd name="adj2" fmla="val 34617"/>
            </a:avLst>
          </a:prstGeom>
          <a:solidFill>
            <a:srgbClr val="FF0000"/>
          </a:solidFill>
          <a:ln w="12700" cap="flat" cmpd="sng" algn="ctr">
            <a:noFill/>
            <a:prstDash val="solid"/>
          </a:ln>
          <a:effectLst/>
          <a:scene3d>
            <a:camera prst="orthographicFront"/>
            <a:lightRig rig="threePt" dir="t"/>
          </a:scene3d>
          <a:sp3d>
            <a:bevelT w="165100" prst="coolSlant"/>
          </a:sp3d>
        </p:spPr>
        <p:txBody>
          <a:bodyPr rot="0" spcFirstLastPara="0" vert="horz" wrap="square" lIns="18288" tIns="18288" rIns="0" bIns="0" numCol="1" spcCol="0" rtlCol="0" fromWordArt="0" anchor="ctr" anchorCtr="0" forceAA="0" compatLnSpc="1">
            <a:prstTxWarp prst="textNoShape">
              <a:avLst/>
            </a:prstTxWarp>
            <a:noAutofit/>
          </a:bodyPr>
          <a:lstStyle/>
          <a:p>
            <a:pPr algn="ctr"/>
            <a:r>
              <a:rPr lang="en-US" sz="1100" b="1" dirty="0" smtClean="0">
                <a:solidFill>
                  <a:schemeClr val="bg1"/>
                </a:solidFill>
                <a:latin typeface="+mn-lt"/>
              </a:rPr>
              <a:t>Slide Reported at the Last NWD RPRB</a:t>
            </a:r>
            <a:endParaRPr lang="en-US" sz="1100" b="1" dirty="0">
              <a:solidFill>
                <a:schemeClr val="bg1"/>
              </a:solidFill>
              <a:latin typeface="+mn-l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715962"/>
          </a:xfrm>
        </p:spPr>
        <p:txBody>
          <a:bodyPr/>
          <a:lstStyle/>
          <a:p>
            <a:r>
              <a:rPr lang="en-US" i="1" dirty="0" smtClean="0"/>
              <a:t>Value Engineering – EIG Report</a:t>
            </a:r>
            <a:r>
              <a:rPr lang="en-US" sz="1800" dirty="0" smtClean="0"/>
              <a:t/>
            </a:r>
            <a:br>
              <a:rPr lang="en-US" sz="1800" dirty="0" smtClean="0"/>
            </a:br>
            <a:r>
              <a:rPr lang="en-US" sz="1800" dirty="0" smtClean="0">
                <a:solidFill>
                  <a:schemeClr val="tx1"/>
                </a:solidFill>
              </a:rPr>
              <a:t>USACE VALUE ENGINEERING PROGRAM</a:t>
            </a:r>
            <a:br>
              <a:rPr lang="en-US" sz="1800" dirty="0" smtClean="0">
                <a:solidFill>
                  <a:schemeClr val="tx1"/>
                </a:solidFill>
              </a:rPr>
            </a:br>
            <a:r>
              <a:rPr lang="en-US" sz="1800" dirty="0" smtClean="0">
                <a:solidFill>
                  <a:schemeClr val="tx1"/>
                </a:solidFill>
              </a:rPr>
              <a:t>INSPECTION RECOMMENDATIONS</a:t>
            </a:r>
            <a:endParaRPr lang="en-US" dirty="0"/>
          </a:p>
        </p:txBody>
      </p:sp>
      <p:sp>
        <p:nvSpPr>
          <p:cNvPr id="3" name="Content Placeholder 2"/>
          <p:cNvSpPr>
            <a:spLocks noGrp="1"/>
          </p:cNvSpPr>
          <p:nvPr>
            <p:ph sz="half" idx="1"/>
          </p:nvPr>
        </p:nvSpPr>
        <p:spPr>
          <a:xfrm>
            <a:off x="457200" y="1447799"/>
            <a:ext cx="4038600" cy="4828713"/>
          </a:xfrm>
        </p:spPr>
        <p:txBody>
          <a:bodyPr/>
          <a:lstStyle/>
          <a:p>
            <a:pPr algn="just">
              <a:buFont typeface="+mj-lt"/>
              <a:buAutoNum type="arabicPeriod"/>
            </a:pPr>
            <a:r>
              <a:rPr lang="en-US" sz="1200" dirty="0" smtClean="0">
                <a:solidFill>
                  <a:schemeClr val="tx1"/>
                </a:solidFill>
              </a:rPr>
              <a:t>Commanders and Directors ensure the assigned VEO is an individual qualified and willing to perform the VE duties and functions outlined ER 11-1-321 Change 1.</a:t>
            </a:r>
          </a:p>
          <a:p>
            <a:pPr algn="just">
              <a:buFont typeface="+mj-lt"/>
              <a:buAutoNum type="arabicPeriod"/>
            </a:pPr>
            <a:r>
              <a:rPr lang="en-US" sz="1200" dirty="0" smtClean="0">
                <a:solidFill>
                  <a:schemeClr val="tx1"/>
                </a:solidFill>
              </a:rPr>
              <a:t>DCG-CEO develop a training plan and program for the USACE Value Engineering Community of Practice.</a:t>
            </a:r>
          </a:p>
          <a:p>
            <a:pPr algn="just">
              <a:buFont typeface="+mj-lt"/>
              <a:buAutoNum type="arabicPeriod"/>
            </a:pPr>
            <a:r>
              <a:rPr lang="en-US" sz="1200" dirty="0" smtClean="0">
                <a:solidFill>
                  <a:schemeClr val="tx1"/>
                </a:solidFill>
              </a:rPr>
              <a:t>Commanders and Directors ensure their commands complete all VE studies for projects that meet or exceed established VE dollar thresholds as required.</a:t>
            </a:r>
          </a:p>
          <a:p>
            <a:pPr algn="just">
              <a:buFont typeface="+mj-lt"/>
              <a:buAutoNum type="arabicPeriod"/>
            </a:pPr>
            <a:r>
              <a:rPr lang="en-US" sz="1200" dirty="0" smtClean="0">
                <a:solidFill>
                  <a:schemeClr val="tx1"/>
                </a:solidFill>
              </a:rPr>
              <a:t>Commanders and Directors ensure that all command VE studies are led by a VE professional with the proper certification and completed in accordance with SAVE International® Methodology and standards as required.</a:t>
            </a:r>
          </a:p>
          <a:p>
            <a:pPr algn="just">
              <a:buFont typeface="+mj-lt"/>
              <a:buAutoNum type="arabicPeriod"/>
            </a:pPr>
            <a:r>
              <a:rPr lang="en-US" sz="1200" dirty="0" smtClean="0">
                <a:solidFill>
                  <a:schemeClr val="tx1"/>
                </a:solidFill>
              </a:rPr>
              <a:t>Commanders and Directors ensure that VE requirements in the USACE PMBP Manual and ECB 2013-21 are a part of every project as required.</a:t>
            </a:r>
          </a:p>
          <a:p>
            <a:pPr algn="just">
              <a:buFont typeface="+mj-lt"/>
              <a:buAutoNum type="arabicPeriod"/>
            </a:pPr>
            <a:r>
              <a:rPr lang="en-US" sz="1200" dirty="0" smtClean="0">
                <a:solidFill>
                  <a:schemeClr val="tx1"/>
                </a:solidFill>
              </a:rPr>
              <a:t>DCG direct the DCG-MIO and DCG-CEO to develop a standard VE checklist, to include scheduling and resourcing VE efforts, which PMs and PDTs will apply to each USACE project to ensure VE requirements are met.</a:t>
            </a:r>
          </a:p>
          <a:p>
            <a:pPr algn="just">
              <a:buFont typeface="+mj-lt"/>
              <a:buAutoNum type="arabicPeriod"/>
            </a:pPr>
            <a:endParaRPr lang="en-US" sz="1200" dirty="0" smtClean="0"/>
          </a:p>
          <a:p>
            <a:pPr algn="just">
              <a:buFont typeface="+mj-lt"/>
              <a:buAutoNum type="arabicPeriod"/>
            </a:pPr>
            <a:endParaRPr lang="en-US" sz="1200" dirty="0" smtClean="0"/>
          </a:p>
          <a:p>
            <a:pPr algn="just">
              <a:buFont typeface="+mj-lt"/>
              <a:buAutoNum type="arabicPeriod"/>
            </a:pPr>
            <a:endParaRPr lang="en-US" sz="1200" dirty="0" smtClean="0"/>
          </a:p>
        </p:txBody>
      </p:sp>
      <p:sp>
        <p:nvSpPr>
          <p:cNvPr id="4" name="Content Placeholder 3"/>
          <p:cNvSpPr>
            <a:spLocks noGrp="1"/>
          </p:cNvSpPr>
          <p:nvPr>
            <p:ph sz="half" idx="2"/>
          </p:nvPr>
        </p:nvSpPr>
        <p:spPr>
          <a:xfrm>
            <a:off x="4648200" y="1447800"/>
            <a:ext cx="4038600" cy="4820798"/>
          </a:xfrm>
        </p:spPr>
        <p:txBody>
          <a:bodyPr/>
          <a:lstStyle/>
          <a:p>
            <a:pPr algn="just">
              <a:buAutoNum type="arabicPeriod" startAt="7"/>
            </a:pPr>
            <a:r>
              <a:rPr lang="en-US" sz="1200" dirty="0" smtClean="0">
                <a:solidFill>
                  <a:schemeClr val="tx1"/>
                </a:solidFill>
              </a:rPr>
              <a:t>Commanders and Directors ensure the MSC VE Program Manager position is staffed by a qualified individual with the primary duty of performing the VE functions outlined in ER 11-1-321 Change 1.</a:t>
            </a:r>
          </a:p>
          <a:p>
            <a:pPr algn="just">
              <a:buAutoNum type="arabicPeriod" startAt="7"/>
            </a:pPr>
            <a:r>
              <a:rPr lang="en-US" sz="1200" dirty="0" smtClean="0">
                <a:solidFill>
                  <a:schemeClr val="tx1"/>
                </a:solidFill>
              </a:rPr>
              <a:t>DCG direct the DCG-MIO and DCG-CEO to revise VE specific guidance, policies and manuals to clarify and update VE roles, responsibilities and requirements.</a:t>
            </a:r>
          </a:p>
          <a:p>
            <a:pPr algn="just">
              <a:buAutoNum type="arabicPeriod" startAt="7"/>
            </a:pPr>
            <a:r>
              <a:rPr lang="en-US" sz="1200" dirty="0" smtClean="0">
                <a:solidFill>
                  <a:schemeClr val="tx1"/>
                </a:solidFill>
              </a:rPr>
              <a:t>DCG direct revisions and updates to USAGE policy and guidance to clarify VE roles, responsibilities and requirements across all mission areas.</a:t>
            </a:r>
          </a:p>
          <a:p>
            <a:pPr algn="just">
              <a:buAutoNum type="arabicPeriod" startAt="7"/>
            </a:pPr>
            <a:r>
              <a:rPr lang="en-US" sz="1200" dirty="0" smtClean="0">
                <a:solidFill>
                  <a:schemeClr val="tx1"/>
                </a:solidFill>
              </a:rPr>
              <a:t>DCG direct the DCG-MIO and DCG-CEO to meet with supported agencies, departments and commands to clarify VE requirements and responsibilities when USACE is the contract executing authority for their projects.</a:t>
            </a:r>
          </a:p>
          <a:p>
            <a:pPr algn="just">
              <a:buAutoNum type="arabicPeriod" startAt="7"/>
            </a:pPr>
            <a:r>
              <a:rPr lang="en-US" sz="1200" dirty="0" smtClean="0">
                <a:solidFill>
                  <a:schemeClr val="tx1"/>
                </a:solidFill>
              </a:rPr>
              <a:t>DCG direct the DCG-MIO and DCG-CEO to evaluate and validate VE metrics and measures to ensure VE performance is accurately assessed and captured at USAGE commands.</a:t>
            </a:r>
          </a:p>
          <a:p>
            <a:pPr algn="just">
              <a:buAutoNum type="arabicPeriod" startAt="7"/>
            </a:pPr>
            <a:r>
              <a:rPr lang="en-US" sz="1200" dirty="0" smtClean="0">
                <a:solidFill>
                  <a:schemeClr val="tx1"/>
                </a:solidFill>
              </a:rPr>
              <a:t>Commanders and Directors consider including VE performance and metrics in Command Management Reviews.</a:t>
            </a:r>
          </a:p>
          <a:p>
            <a:pPr algn="just"/>
            <a:endParaRPr lang="en-US" sz="1200" dirty="0" smtClean="0">
              <a:solidFill>
                <a:schemeClr val="tx1"/>
              </a:solidFill>
            </a:endParaRPr>
          </a:p>
          <a:p>
            <a:pPr algn="just"/>
            <a:endParaRPr lang="en-US" sz="1200" dirty="0">
              <a:solidFill>
                <a:schemeClr val="tx1"/>
              </a:solidFill>
            </a:endParaRPr>
          </a:p>
        </p:txBody>
      </p:sp>
      <p:sp>
        <p:nvSpPr>
          <p:cNvPr id="5" name="Rectangular Callout 4"/>
          <p:cNvSpPr/>
          <p:nvPr/>
        </p:nvSpPr>
        <p:spPr>
          <a:xfrm>
            <a:off x="6984804" y="5814902"/>
            <a:ext cx="1711354" cy="463056"/>
          </a:xfrm>
          <a:prstGeom prst="wedgeRectCallout">
            <a:avLst>
              <a:gd name="adj1" fmla="val -44599"/>
              <a:gd name="adj2" fmla="val 34617"/>
            </a:avLst>
          </a:prstGeom>
          <a:solidFill>
            <a:srgbClr val="FF0000"/>
          </a:solidFill>
          <a:ln w="12700" cap="flat" cmpd="sng" algn="ctr">
            <a:noFill/>
            <a:prstDash val="solid"/>
          </a:ln>
          <a:effectLst/>
          <a:scene3d>
            <a:camera prst="orthographicFront"/>
            <a:lightRig rig="threePt" dir="t"/>
          </a:scene3d>
          <a:sp3d>
            <a:bevelT w="165100" prst="coolSlant"/>
          </a:sp3d>
        </p:spPr>
        <p:txBody>
          <a:bodyPr rot="0" spcFirstLastPara="0" vert="horz" wrap="square" lIns="18288" tIns="18288" rIns="0" bIns="0" numCol="1" spcCol="0" rtlCol="0" fromWordArt="0" anchor="ctr" anchorCtr="0" forceAA="0" compatLnSpc="1">
            <a:prstTxWarp prst="textNoShape">
              <a:avLst/>
            </a:prstTxWarp>
            <a:noAutofit/>
          </a:bodyPr>
          <a:lstStyle/>
          <a:p>
            <a:pPr algn="ctr"/>
            <a:r>
              <a:rPr lang="en-US" sz="1100" b="1" dirty="0" smtClean="0">
                <a:solidFill>
                  <a:schemeClr val="bg1"/>
                </a:solidFill>
                <a:latin typeface="+mn-lt"/>
              </a:rPr>
              <a:t>Slide Reported at the Last NWD RPRB</a:t>
            </a:r>
            <a:endParaRPr lang="en-US" sz="1100" b="1" dirty="0">
              <a:solidFill>
                <a:schemeClr val="bg1"/>
              </a:solidFill>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50196"/>
            <a:ext cx="8229600" cy="4944577"/>
          </a:xfrm>
        </p:spPr>
        <p:txBody>
          <a:bodyPr/>
          <a:lstStyle/>
          <a:p>
            <a:r>
              <a:rPr lang="en-US" dirty="0" smtClean="0"/>
              <a:t>The Presentation will:</a:t>
            </a:r>
          </a:p>
          <a:p>
            <a:pPr lvl="1"/>
            <a:r>
              <a:rPr lang="en-US" dirty="0" smtClean="0"/>
              <a:t>Provide metrics basics.</a:t>
            </a:r>
          </a:p>
          <a:p>
            <a:pPr lvl="1"/>
            <a:r>
              <a:rPr lang="en-US" dirty="0" smtClean="0"/>
              <a:t>Provide Dashboard/EDW basics.</a:t>
            </a:r>
          </a:p>
          <a:p>
            <a:pPr lvl="1"/>
            <a:r>
              <a:rPr lang="en-US" dirty="0" smtClean="0"/>
              <a:t>Focus on data requirements in P2 that will support VE for the Program Coverage/Compliance Dashboard</a:t>
            </a:r>
          </a:p>
          <a:p>
            <a:pPr lvl="1"/>
            <a:r>
              <a:rPr lang="en-US" dirty="0" smtClean="0"/>
              <a:t>Be applicable to VEOs, PMs, P2 Schedulers, etc.</a:t>
            </a:r>
          </a:p>
          <a:p>
            <a:pPr lvl="1"/>
            <a:r>
              <a:rPr lang="en-US" dirty="0" smtClean="0"/>
              <a:t>Provide introduction to the various venues of reporting (CMR, DMR, etc.).</a:t>
            </a:r>
          </a:p>
          <a:p>
            <a:pPr lvl="1"/>
            <a:r>
              <a:rPr lang="en-US" dirty="0" smtClean="0"/>
              <a:t>Discuss QA/QC of the dataset.</a:t>
            </a:r>
          </a:p>
          <a:p>
            <a:pPr lvl="1"/>
            <a:endParaRPr lang="en-US" dirty="0" smtClean="0"/>
          </a:p>
          <a:p>
            <a:r>
              <a:rPr lang="en-US" dirty="0" smtClean="0"/>
              <a:t>The Presentation will not:</a:t>
            </a:r>
          </a:p>
          <a:p>
            <a:pPr lvl="1"/>
            <a:r>
              <a:rPr lang="en-US" dirty="0" smtClean="0"/>
              <a:t>Focus on data requirements for VERS for the Cost Avoidance/Savings Dashboard</a:t>
            </a:r>
          </a:p>
          <a:p>
            <a:pPr lvl="1"/>
            <a:r>
              <a:rPr lang="en-US" dirty="0" smtClean="0"/>
              <a:t>Will not focus on data sources outside of P2 such as PD2</a:t>
            </a:r>
            <a:r>
              <a:rPr lang="en-US" baseline="30000" dirty="0" smtClean="0"/>
              <a:t> </a:t>
            </a:r>
            <a:r>
              <a:rPr lang="en-US" b="1" baseline="30000" dirty="0" smtClean="0"/>
              <a:t>(1)</a:t>
            </a:r>
            <a:endParaRPr lang="en-US" dirty="0" smtClean="0"/>
          </a:p>
          <a:p>
            <a:pPr lvl="1"/>
            <a:r>
              <a:rPr lang="en-US" dirty="0" smtClean="0"/>
              <a:t>Discuss VE policy, process, etc.  </a:t>
            </a:r>
          </a:p>
          <a:p>
            <a:pPr lvl="1">
              <a:buNone/>
            </a:pPr>
            <a:endParaRPr lang="en-US" sz="1400" dirty="0" smtClean="0"/>
          </a:p>
          <a:p>
            <a:pPr lvl="1">
              <a:buNone/>
            </a:pPr>
            <a:r>
              <a:rPr lang="en-US" sz="1100" dirty="0" smtClean="0"/>
              <a:t>(1) Contracting Database </a:t>
            </a:r>
            <a:r>
              <a:rPr lang="en-US" sz="1100" dirty="0" smtClean="0">
                <a:sym typeface="Wingdings" pitchFamily="2" charset="2"/>
              </a:rPr>
              <a:t> </a:t>
            </a:r>
            <a:r>
              <a:rPr lang="en-US" sz="1100" dirty="0" smtClean="0"/>
              <a:t>PD2, Procurement Desktop-Defense; also known as SPS (Standard Procurement System).</a:t>
            </a:r>
            <a:endParaRPr lang="en-US" sz="1100" dirty="0"/>
          </a:p>
        </p:txBody>
      </p:sp>
      <p:sp>
        <p:nvSpPr>
          <p:cNvPr id="3" name="Title 2"/>
          <p:cNvSpPr>
            <a:spLocks noGrp="1"/>
          </p:cNvSpPr>
          <p:nvPr>
            <p:ph type="title"/>
          </p:nvPr>
        </p:nvSpPr>
        <p:spPr/>
        <p:txBody>
          <a:bodyPr/>
          <a:lstStyle/>
          <a:p>
            <a:r>
              <a:rPr lang="en-US" dirty="0" smtClean="0"/>
              <a:t>Scope of the Presentation</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715962"/>
          </a:xfrm>
        </p:spPr>
        <p:txBody>
          <a:bodyPr/>
          <a:lstStyle/>
          <a:p>
            <a:r>
              <a:rPr lang="en-US" i="1" dirty="0" smtClean="0"/>
              <a:t>Value Engineering – EIG Report</a:t>
            </a:r>
            <a:r>
              <a:rPr lang="en-US" sz="1800" dirty="0" smtClean="0"/>
              <a:t/>
            </a:r>
            <a:br>
              <a:rPr lang="en-US" sz="1800" dirty="0" smtClean="0"/>
            </a:br>
            <a:r>
              <a:rPr lang="en-US" sz="1800" dirty="0" smtClean="0">
                <a:solidFill>
                  <a:schemeClr val="tx1"/>
                </a:solidFill>
              </a:rPr>
              <a:t>USACE VALUE ENGINEERING PROGRAM</a:t>
            </a:r>
            <a:br>
              <a:rPr lang="en-US" sz="1800" dirty="0" smtClean="0">
                <a:solidFill>
                  <a:schemeClr val="tx1"/>
                </a:solidFill>
              </a:rPr>
            </a:br>
            <a:r>
              <a:rPr lang="en-US" sz="1800" dirty="0" smtClean="0">
                <a:solidFill>
                  <a:schemeClr val="tx1"/>
                </a:solidFill>
              </a:rPr>
              <a:t>INSPECTION RECOMMENDATIONS</a:t>
            </a:r>
            <a:endParaRPr lang="en-US" dirty="0"/>
          </a:p>
        </p:txBody>
      </p:sp>
      <p:sp>
        <p:nvSpPr>
          <p:cNvPr id="3" name="Content Placeholder 2"/>
          <p:cNvSpPr>
            <a:spLocks noGrp="1"/>
          </p:cNvSpPr>
          <p:nvPr>
            <p:ph sz="half" idx="1"/>
          </p:nvPr>
        </p:nvSpPr>
        <p:spPr>
          <a:xfrm>
            <a:off x="457200" y="1447799"/>
            <a:ext cx="4038600" cy="4828713"/>
          </a:xfrm>
        </p:spPr>
        <p:txBody>
          <a:bodyPr/>
          <a:lstStyle/>
          <a:p>
            <a:pPr algn="just">
              <a:buFont typeface="+mj-lt"/>
              <a:buAutoNum type="arabicPeriod"/>
            </a:pPr>
            <a:r>
              <a:rPr lang="en-US" sz="1200" dirty="0" smtClean="0">
                <a:solidFill>
                  <a:schemeClr val="tx1"/>
                </a:solidFill>
              </a:rPr>
              <a:t>Commanders and Directors ensure the assigned VEO is an individual qualified and willing to perform the VE duties and functions outlined ER 11-1-321 Change 1.</a:t>
            </a:r>
          </a:p>
          <a:p>
            <a:pPr algn="just">
              <a:buFont typeface="+mj-lt"/>
              <a:buAutoNum type="arabicPeriod"/>
            </a:pPr>
            <a:r>
              <a:rPr lang="en-US" sz="1200" dirty="0" smtClean="0">
                <a:solidFill>
                  <a:schemeClr val="tx1"/>
                </a:solidFill>
              </a:rPr>
              <a:t>DCG-CEO develop a training plan and program for the USACE Value Engineering Community of Practice.</a:t>
            </a:r>
          </a:p>
          <a:p>
            <a:pPr algn="just">
              <a:buFont typeface="+mj-lt"/>
              <a:buAutoNum type="arabicPeriod"/>
            </a:pPr>
            <a:r>
              <a:rPr lang="en-US" sz="1200" dirty="0" smtClean="0">
                <a:solidFill>
                  <a:schemeClr val="tx1"/>
                </a:solidFill>
              </a:rPr>
              <a:t>Commanders and Directors ensure their commands complete all VE studies for projects that meet or exceed established VE dollar thresholds as required.</a:t>
            </a:r>
          </a:p>
          <a:p>
            <a:pPr algn="just">
              <a:buFont typeface="+mj-lt"/>
              <a:buAutoNum type="arabicPeriod"/>
            </a:pPr>
            <a:r>
              <a:rPr lang="en-US" sz="1200" dirty="0" smtClean="0">
                <a:solidFill>
                  <a:schemeClr val="tx1"/>
                </a:solidFill>
              </a:rPr>
              <a:t>Commanders and Directors ensure that all command VE studies are led by a VE professional with the proper certification and completed in accordance with SAVE International® Methodology and standards as required.</a:t>
            </a:r>
          </a:p>
          <a:p>
            <a:pPr algn="just">
              <a:buFont typeface="+mj-lt"/>
              <a:buAutoNum type="arabicPeriod"/>
            </a:pPr>
            <a:r>
              <a:rPr lang="en-US" sz="1200" dirty="0" smtClean="0">
                <a:solidFill>
                  <a:schemeClr val="tx1"/>
                </a:solidFill>
              </a:rPr>
              <a:t>Commanders and Directors ensure that VE requirements in the USACE PMBP Manual and ECB 2013-21 are a part of every project as required.</a:t>
            </a:r>
          </a:p>
          <a:p>
            <a:pPr algn="just">
              <a:buFont typeface="+mj-lt"/>
              <a:buAutoNum type="arabicPeriod"/>
            </a:pPr>
            <a:r>
              <a:rPr lang="en-US" sz="1200" dirty="0" smtClean="0">
                <a:solidFill>
                  <a:schemeClr val="tx1"/>
                </a:solidFill>
              </a:rPr>
              <a:t>DCG direct the DCG-MIO and DCG-CEO to develop a standard VE checklist, to include scheduling and resourcing VE efforts, which PMs and PDTs will apply to each USACE project to ensure VE requirements are met.</a:t>
            </a:r>
          </a:p>
          <a:p>
            <a:pPr algn="just">
              <a:buFont typeface="+mj-lt"/>
              <a:buAutoNum type="arabicPeriod"/>
            </a:pPr>
            <a:endParaRPr lang="en-US" sz="1200" dirty="0" smtClean="0"/>
          </a:p>
          <a:p>
            <a:pPr algn="just">
              <a:buFont typeface="+mj-lt"/>
              <a:buAutoNum type="arabicPeriod"/>
            </a:pPr>
            <a:endParaRPr lang="en-US" sz="1200" dirty="0" smtClean="0"/>
          </a:p>
          <a:p>
            <a:pPr algn="just">
              <a:buFont typeface="+mj-lt"/>
              <a:buAutoNum type="arabicPeriod"/>
            </a:pPr>
            <a:endParaRPr lang="en-US" sz="1200" dirty="0" smtClean="0"/>
          </a:p>
        </p:txBody>
      </p:sp>
      <p:sp>
        <p:nvSpPr>
          <p:cNvPr id="4" name="Content Placeholder 3"/>
          <p:cNvSpPr>
            <a:spLocks noGrp="1"/>
          </p:cNvSpPr>
          <p:nvPr>
            <p:ph sz="half" idx="2"/>
          </p:nvPr>
        </p:nvSpPr>
        <p:spPr>
          <a:xfrm>
            <a:off x="4648200" y="1447800"/>
            <a:ext cx="4038600" cy="4820798"/>
          </a:xfrm>
        </p:spPr>
        <p:txBody>
          <a:bodyPr/>
          <a:lstStyle/>
          <a:p>
            <a:pPr algn="just">
              <a:buAutoNum type="arabicPeriod" startAt="7"/>
            </a:pPr>
            <a:r>
              <a:rPr lang="en-US" sz="1200" dirty="0" smtClean="0">
                <a:solidFill>
                  <a:schemeClr val="tx1"/>
                </a:solidFill>
              </a:rPr>
              <a:t>Commanders and Directors ensure the MSC VE Program Manager position is staffed by a qualified individual with the primary duty of performing the VE functions outlined in ER 11-1-321 Change 1.</a:t>
            </a:r>
          </a:p>
          <a:p>
            <a:pPr algn="just">
              <a:buAutoNum type="arabicPeriod" startAt="7"/>
            </a:pPr>
            <a:r>
              <a:rPr lang="en-US" sz="1200" dirty="0" smtClean="0">
                <a:solidFill>
                  <a:schemeClr val="tx1"/>
                </a:solidFill>
              </a:rPr>
              <a:t>DCG direct the DCG-MIO and DCG-CEO to revise VE specific guidance, policies and manuals to clarify and update VE roles, responsibilities and requirements.</a:t>
            </a:r>
          </a:p>
          <a:p>
            <a:pPr algn="just">
              <a:buAutoNum type="arabicPeriod" startAt="7"/>
            </a:pPr>
            <a:r>
              <a:rPr lang="en-US" sz="1200" dirty="0" smtClean="0">
                <a:solidFill>
                  <a:schemeClr val="tx1"/>
                </a:solidFill>
              </a:rPr>
              <a:t>DCG direct revisions and updates to USAGE policy and guidance to clarify VE roles, responsibilities and requirements across all mission areas.</a:t>
            </a:r>
          </a:p>
          <a:p>
            <a:pPr algn="just">
              <a:buAutoNum type="arabicPeriod" startAt="7"/>
            </a:pPr>
            <a:r>
              <a:rPr lang="en-US" sz="1200" dirty="0" smtClean="0">
                <a:solidFill>
                  <a:schemeClr val="tx1"/>
                </a:solidFill>
              </a:rPr>
              <a:t>DCG direct the DCG-MIO and DCG-CEO to meet with supported agencies, departments and commands to clarify VE requirements and responsibilities when USACE is the contract executing authority for their projects.</a:t>
            </a:r>
          </a:p>
          <a:p>
            <a:pPr algn="just">
              <a:buAutoNum type="arabicPeriod" startAt="7"/>
            </a:pPr>
            <a:r>
              <a:rPr lang="en-US" sz="1200" dirty="0" smtClean="0">
                <a:solidFill>
                  <a:schemeClr val="tx1"/>
                </a:solidFill>
              </a:rPr>
              <a:t>DCG direct the DCG-MIO and DCG-CEO to evaluate and validate VE metrics and measures to ensure VE performance is accurately assessed and captured at USAGE commands.</a:t>
            </a:r>
          </a:p>
          <a:p>
            <a:pPr algn="just">
              <a:buAutoNum type="arabicPeriod" startAt="7"/>
            </a:pPr>
            <a:r>
              <a:rPr lang="en-US" sz="1200" dirty="0" smtClean="0">
                <a:solidFill>
                  <a:schemeClr val="tx1"/>
                </a:solidFill>
              </a:rPr>
              <a:t>Commanders and Directors consider including VE performance and metrics in Command Management Reviews.</a:t>
            </a:r>
          </a:p>
          <a:p>
            <a:pPr algn="just"/>
            <a:endParaRPr lang="en-US" sz="1200" dirty="0" smtClean="0">
              <a:solidFill>
                <a:schemeClr val="tx1"/>
              </a:solidFill>
            </a:endParaRPr>
          </a:p>
          <a:p>
            <a:pPr algn="just"/>
            <a:endParaRPr lang="en-US" sz="1200" dirty="0">
              <a:solidFill>
                <a:schemeClr val="tx1"/>
              </a:solidFill>
            </a:endParaRPr>
          </a:p>
        </p:txBody>
      </p:sp>
      <p:sp>
        <p:nvSpPr>
          <p:cNvPr id="5" name="Rectangle 4"/>
          <p:cNvSpPr/>
          <p:nvPr/>
        </p:nvSpPr>
        <p:spPr>
          <a:xfrm>
            <a:off x="1147526" y="2132834"/>
            <a:ext cx="5182204" cy="830997"/>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b="1" i="1" cap="none" spc="0" dirty="0" smtClean="0">
                <a:ln w="11430"/>
                <a:solidFill>
                  <a:schemeClr val="tx1"/>
                </a:solidFill>
              </a:rPr>
              <a:t>How do we comply with the EIG Report if the Data is Suspect?</a:t>
            </a:r>
            <a:endParaRPr lang="en-US" b="1" i="1" cap="none" spc="0" dirty="0">
              <a:ln w="11430"/>
              <a:solidFill>
                <a:schemeClr val="tx1"/>
              </a:solidFill>
            </a:endParaRPr>
          </a:p>
        </p:txBody>
      </p:sp>
      <p:sp>
        <p:nvSpPr>
          <p:cNvPr id="6" name="Rectangle 5"/>
          <p:cNvSpPr/>
          <p:nvPr/>
        </p:nvSpPr>
        <p:spPr>
          <a:xfrm>
            <a:off x="5646197" y="4309357"/>
            <a:ext cx="2291869" cy="1077218"/>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i="1" dirty="0" smtClean="0">
                <a:ln w="11430"/>
                <a:solidFill>
                  <a:schemeClr val="tx1"/>
                </a:solidFill>
              </a:rPr>
              <a:t>VEO’s QC the Data</a:t>
            </a:r>
            <a:endParaRPr lang="en-US" sz="3200" b="1" i="1" cap="none" spc="0" dirty="0">
              <a:ln w="11430"/>
              <a:solidFill>
                <a:schemeClr val="tx1"/>
              </a:solidFill>
            </a:endParaRPr>
          </a:p>
        </p:txBody>
      </p:sp>
      <p:cxnSp>
        <p:nvCxnSpPr>
          <p:cNvPr id="7" name="Straight Arrow Connector 6"/>
          <p:cNvCxnSpPr>
            <a:stCxn id="5" idx="2"/>
            <a:endCxn id="6" idx="0"/>
          </p:cNvCxnSpPr>
          <p:nvPr/>
        </p:nvCxnSpPr>
        <p:spPr>
          <a:xfrm>
            <a:off x="3738628" y="2963831"/>
            <a:ext cx="3053504" cy="134552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ular Callout 7"/>
          <p:cNvSpPr/>
          <p:nvPr/>
        </p:nvSpPr>
        <p:spPr>
          <a:xfrm>
            <a:off x="6984804" y="5814902"/>
            <a:ext cx="1711354" cy="463056"/>
          </a:xfrm>
          <a:prstGeom prst="wedgeRectCallout">
            <a:avLst>
              <a:gd name="adj1" fmla="val -44599"/>
              <a:gd name="adj2" fmla="val 34617"/>
            </a:avLst>
          </a:prstGeom>
          <a:solidFill>
            <a:srgbClr val="FF0000"/>
          </a:solidFill>
          <a:ln w="12700" cap="flat" cmpd="sng" algn="ctr">
            <a:noFill/>
            <a:prstDash val="solid"/>
          </a:ln>
          <a:effectLst/>
          <a:scene3d>
            <a:camera prst="orthographicFront"/>
            <a:lightRig rig="threePt" dir="t"/>
          </a:scene3d>
          <a:sp3d>
            <a:bevelT w="165100" prst="coolSlant"/>
          </a:sp3d>
        </p:spPr>
        <p:txBody>
          <a:bodyPr rot="0" spcFirstLastPara="0" vert="horz" wrap="square" lIns="18288" tIns="18288" rIns="0" bIns="0" numCol="1" spcCol="0" rtlCol="0" fromWordArt="0" anchor="ctr" anchorCtr="0" forceAA="0" compatLnSpc="1">
            <a:prstTxWarp prst="textNoShape">
              <a:avLst/>
            </a:prstTxWarp>
            <a:noAutofit/>
          </a:bodyPr>
          <a:lstStyle/>
          <a:p>
            <a:pPr algn="ctr"/>
            <a:r>
              <a:rPr lang="en-US" sz="1100" b="1" dirty="0" smtClean="0">
                <a:solidFill>
                  <a:schemeClr val="bg1"/>
                </a:solidFill>
                <a:latin typeface="+mn-lt"/>
              </a:rPr>
              <a:t>Slide Reported at the Last NWD RPRB</a:t>
            </a:r>
            <a:endParaRPr lang="en-US" sz="1100" b="1" dirty="0">
              <a:solidFill>
                <a:schemeClr val="bg1"/>
              </a:solidFill>
              <a:latin typeface="+mn-l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i="1" dirty="0" smtClean="0"/>
              <a:t>QA/QC the Data</a:t>
            </a:r>
            <a:endParaRPr lang="en-US" i="1" dirty="0"/>
          </a:p>
        </p:txBody>
      </p:sp>
      <p:sp>
        <p:nvSpPr>
          <p:cNvPr id="9" name="Content Placeholder 8"/>
          <p:cNvSpPr>
            <a:spLocks noGrp="1"/>
          </p:cNvSpPr>
          <p:nvPr>
            <p:ph idx="1"/>
          </p:nvPr>
        </p:nvSpPr>
        <p:spPr>
          <a:xfrm>
            <a:off x="457200" y="870294"/>
            <a:ext cx="8229600" cy="5318401"/>
          </a:xfrm>
        </p:spPr>
        <p:txBody>
          <a:bodyPr/>
          <a:lstStyle/>
          <a:p>
            <a:r>
              <a:rPr lang="en-US" sz="1600" dirty="0" smtClean="0">
                <a:latin typeface="Arial" pitchFamily="34" charset="0"/>
                <a:cs typeface="Arial" pitchFamily="34" charset="0"/>
              </a:rPr>
              <a:t>VE - Program Coverage Annual</a:t>
            </a:r>
          </a:p>
          <a:p>
            <a:pPr lvl="1"/>
            <a:r>
              <a:rPr lang="en-US" sz="1400" dirty="0" smtClean="0">
                <a:cs typeface="Arial" pitchFamily="34" charset="0"/>
              </a:rPr>
              <a:t>A project is counted in the query when “ML290(S)” is added from the generic template regardless of the need for a VE. </a:t>
            </a:r>
            <a:r>
              <a:rPr lang="en-US" sz="1400" dirty="0" smtClean="0"/>
              <a:t>For the purposes of this discussion, the data that will be analyzed is:</a:t>
            </a:r>
          </a:p>
          <a:p>
            <a:pPr marL="966788" lvl="2"/>
            <a:r>
              <a:rPr lang="en-US" sz="1200" dirty="0" smtClean="0"/>
              <a:t>NWD-All (CW &amp; MP)</a:t>
            </a:r>
          </a:p>
          <a:p>
            <a:pPr marL="966788" lvl="2"/>
            <a:r>
              <a:rPr lang="en-US" sz="1200" dirty="0" smtClean="0"/>
              <a:t>Data Set Analyzed: Program Coverage-Annual given it has the most line items to QC. Analysis will help both Coverage and Compliance.</a:t>
            </a:r>
          </a:p>
          <a:p>
            <a:pPr marL="966788" lvl="2"/>
            <a:r>
              <a:rPr lang="en-US" sz="1200" dirty="0" smtClean="0"/>
              <a:t>Data Date: 7-Jan-15</a:t>
            </a:r>
          </a:p>
          <a:p>
            <a:pPr marL="966788" lvl="2"/>
            <a:r>
              <a:rPr lang="en-US" sz="1200" dirty="0" smtClean="0"/>
              <a:t>All Project Active in P2 (Not closed, inactive canceled, etc)</a:t>
            </a:r>
          </a:p>
          <a:p>
            <a:pPr lvl="1"/>
            <a:r>
              <a:rPr lang="en-US" sz="1400" dirty="0" smtClean="0"/>
              <a:t>Focus on: </a:t>
            </a:r>
          </a:p>
          <a:p>
            <a:pPr marL="966788" lvl="2"/>
            <a:r>
              <a:rPr lang="en-US" sz="1200" dirty="0" smtClean="0"/>
              <a:t>Program Year (Column S)</a:t>
            </a:r>
          </a:p>
          <a:p>
            <a:pPr marL="966788" lvl="2"/>
            <a:r>
              <a:rPr lang="en-US" sz="1200" dirty="0" smtClean="0"/>
              <a:t>Contract Amount/Resourced in P2 (Column G) </a:t>
            </a:r>
          </a:p>
          <a:p>
            <a:pPr marL="966788" lvl="2"/>
            <a:r>
              <a:rPr lang="en-US" sz="1200" dirty="0" smtClean="0"/>
              <a:t>Program Amount (Column I)</a:t>
            </a:r>
          </a:p>
          <a:p>
            <a:pPr marL="966788" lvl="2"/>
            <a:r>
              <a:rPr lang="en-US" sz="1200" dirty="0" smtClean="0"/>
              <a:t>Contract Award (Column G)</a:t>
            </a:r>
          </a:p>
          <a:p>
            <a:pPr marL="966788" lvl="2"/>
            <a:r>
              <a:rPr lang="en-US" sz="1200" dirty="0" smtClean="0"/>
              <a:t>VE Start (S/A): Summary of EN139, CW285, or ML285 (Columns AR &amp; AS)</a:t>
            </a:r>
          </a:p>
          <a:p>
            <a:pPr marL="966788" lvl="2"/>
            <a:r>
              <a:rPr lang="en-US" sz="1200" dirty="0" smtClean="0"/>
              <a:t>VE End (S/A): Summary of EN140, CW290, and ML290 (Column (AP &amp; AO)</a:t>
            </a:r>
          </a:p>
          <a:p>
            <a:pPr marL="966788" lvl="2"/>
            <a:r>
              <a:rPr lang="en-US" sz="1200" dirty="0" smtClean="0"/>
              <a:t>Waiver Date (Column AT), and </a:t>
            </a:r>
          </a:p>
          <a:p>
            <a:pPr marL="966788" lvl="2"/>
            <a:r>
              <a:rPr lang="en-US" sz="1200" dirty="0" smtClean="0"/>
              <a:t>Low Opportunity Date (Column AQ)</a:t>
            </a:r>
          </a:p>
          <a:p>
            <a:pPr lvl="1"/>
            <a:r>
              <a:rPr lang="en-US" sz="1400" dirty="0" smtClean="0"/>
              <a:t>Will not focus on:</a:t>
            </a:r>
          </a:p>
          <a:p>
            <a:pPr marL="912813" lvl="2"/>
            <a:r>
              <a:rPr lang="en-US" sz="1200" dirty="0" smtClean="0"/>
              <a:t>Authorization Phase</a:t>
            </a:r>
          </a:p>
          <a:p>
            <a:pPr marL="912813" lvl="2"/>
            <a:r>
              <a:rPr lang="en-US" sz="1200" dirty="0" smtClean="0"/>
              <a:t>Customer Number</a:t>
            </a:r>
          </a:p>
          <a:p>
            <a:pPr marL="912813" lvl="2"/>
            <a:r>
              <a:rPr lang="en-US" sz="1200" dirty="0" smtClean="0"/>
              <a:t>Other Milestones</a:t>
            </a:r>
            <a:endParaRPr lang="en-US" sz="1000" dirty="0" smtClean="0"/>
          </a:p>
        </p:txBody>
      </p:sp>
      <p:sp>
        <p:nvSpPr>
          <p:cNvPr id="7" name="TextBox 6"/>
          <p:cNvSpPr txBox="1"/>
          <p:nvPr/>
        </p:nvSpPr>
        <p:spPr>
          <a:xfrm>
            <a:off x="6666717" y="5662862"/>
            <a:ext cx="201168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buNone/>
            </a:pPr>
            <a:r>
              <a:rPr lang="en-US" sz="1600" dirty="0" smtClean="0"/>
              <a:t>Project Data Provided in Backup</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i="1" dirty="0" smtClean="0"/>
              <a:t>QA/QC the Data</a:t>
            </a:r>
            <a:endParaRPr lang="en-US" i="1" dirty="0"/>
          </a:p>
        </p:txBody>
      </p:sp>
      <p:sp>
        <p:nvSpPr>
          <p:cNvPr id="9" name="Content Placeholder 8"/>
          <p:cNvSpPr>
            <a:spLocks noGrp="1"/>
          </p:cNvSpPr>
          <p:nvPr>
            <p:ph idx="1"/>
          </p:nvPr>
        </p:nvSpPr>
        <p:spPr>
          <a:xfrm>
            <a:off x="457200" y="870294"/>
            <a:ext cx="8229600" cy="5318401"/>
          </a:xfrm>
        </p:spPr>
        <p:txBody>
          <a:bodyPr/>
          <a:lstStyle/>
          <a:p>
            <a:r>
              <a:rPr lang="en-US" sz="1600" dirty="0" smtClean="0"/>
              <a:t>Sample Results:</a:t>
            </a:r>
          </a:p>
          <a:p>
            <a:pPr lvl="1"/>
            <a:r>
              <a:rPr lang="en-US" sz="1400" dirty="0" smtClean="0">
                <a:solidFill>
                  <a:srgbClr val="0000CC"/>
                </a:solidFill>
              </a:rPr>
              <a:t>VE Complete: </a:t>
            </a:r>
            <a:r>
              <a:rPr lang="en-US" sz="1400" dirty="0" smtClean="0"/>
              <a:t>Flag all projects where VE End (A), Low </a:t>
            </a:r>
            <a:r>
              <a:rPr lang="en-US" sz="1400" dirty="0" err="1" smtClean="0"/>
              <a:t>Opp</a:t>
            </a:r>
            <a:r>
              <a:rPr lang="en-US" sz="1400" dirty="0" smtClean="0"/>
              <a:t> or Waiver  Complete</a:t>
            </a:r>
            <a:endParaRPr lang="en-US" sz="1400" dirty="0" smtClean="0">
              <a:solidFill>
                <a:srgbClr val="0000CC"/>
              </a:solidFill>
            </a:endParaRPr>
          </a:p>
          <a:p>
            <a:pPr lvl="1"/>
            <a:r>
              <a:rPr lang="en-US" sz="1400" dirty="0" smtClean="0">
                <a:solidFill>
                  <a:srgbClr val="0000CC"/>
                </a:solidFill>
              </a:rPr>
              <a:t>VE Milestones: </a:t>
            </a:r>
            <a:r>
              <a:rPr lang="en-US" sz="1400" dirty="0" smtClean="0"/>
              <a:t>Verify if VE Start = VE Finish. Could mean milestones were added but not updated or not needed.</a:t>
            </a:r>
          </a:p>
          <a:p>
            <a:pPr lvl="1"/>
            <a:r>
              <a:rPr lang="en-US" sz="1400" dirty="0" smtClean="0">
                <a:solidFill>
                  <a:srgbClr val="0000CC"/>
                </a:solidFill>
              </a:rPr>
              <a:t>Contract Amount: </a:t>
            </a:r>
            <a:r>
              <a:rPr lang="en-US" sz="1400" dirty="0" smtClean="0"/>
              <a:t>Flag resourced amounts greater than $2.0M and verify milestones and Low Opportunity or Waiver dates.  Contract Amounts are zero due to:</a:t>
            </a:r>
          </a:p>
          <a:p>
            <a:pPr marL="966788" lvl="2"/>
            <a:r>
              <a:rPr lang="en-US" sz="1200" dirty="0" smtClean="0"/>
              <a:t>Line-item has not been resources or</a:t>
            </a:r>
          </a:p>
          <a:p>
            <a:pPr marL="966788" lvl="2"/>
            <a:r>
              <a:rPr lang="en-US" sz="1200" dirty="0" smtClean="0"/>
              <a:t>Line-Items resourced in a future year</a:t>
            </a:r>
          </a:p>
          <a:p>
            <a:pPr lvl="1"/>
            <a:r>
              <a:rPr lang="en-US" sz="1400" dirty="0" smtClean="0">
                <a:solidFill>
                  <a:srgbClr val="0000CC"/>
                </a:solidFill>
              </a:rPr>
              <a:t>Program Amount: </a:t>
            </a:r>
            <a:r>
              <a:rPr lang="en-US" sz="1400" dirty="0" smtClean="0"/>
              <a:t>Flag PAs greater than $2.0M and verify milestones and Low Opportunity or Waiver dates. These may not be resourced yet.</a:t>
            </a:r>
          </a:p>
          <a:p>
            <a:pPr lvl="1"/>
            <a:r>
              <a:rPr lang="en-US" sz="1400" dirty="0" smtClean="0">
                <a:solidFill>
                  <a:srgbClr val="0000CC"/>
                </a:solidFill>
              </a:rPr>
              <a:t>Program Year:  </a:t>
            </a:r>
            <a:r>
              <a:rPr lang="en-US" sz="1400" dirty="0" smtClean="0"/>
              <a:t>Verify PY which is too far in the past or too far ahead in the future to see if projects are valid. Usually these projects are inactive and have not been closed in P2.</a:t>
            </a:r>
          </a:p>
          <a:p>
            <a:pPr lvl="1"/>
            <a:endParaRPr lang="en-US" sz="1400" dirty="0" smtClean="0"/>
          </a:p>
          <a:p>
            <a:pPr lvl="1"/>
            <a:endParaRPr lang="en-US" sz="1400" dirty="0" smtClean="0"/>
          </a:p>
          <a:p>
            <a:pPr lvl="1"/>
            <a:endParaRPr lang="en-US" sz="1400" dirty="0" smtClean="0"/>
          </a:p>
          <a:p>
            <a:pPr lvl="1"/>
            <a:endParaRPr lang="en-US" sz="1400" dirty="0" smtClean="0"/>
          </a:p>
          <a:p>
            <a:pPr lvl="1"/>
            <a:endParaRPr lang="en-US" sz="1400" dirty="0" smtClean="0"/>
          </a:p>
          <a:p>
            <a:pPr lvl="1"/>
            <a:endParaRPr lang="en-US" sz="1400" dirty="0" smtClean="0"/>
          </a:p>
          <a:p>
            <a:pPr lvl="1"/>
            <a:endParaRPr lang="en-US" sz="1400" dirty="0" smtClean="0"/>
          </a:p>
          <a:p>
            <a:pPr lvl="1"/>
            <a:r>
              <a:rPr lang="en-US" sz="1400" dirty="0" smtClean="0">
                <a:solidFill>
                  <a:srgbClr val="0000CC"/>
                </a:solidFill>
              </a:rPr>
              <a:t>Award: </a:t>
            </a:r>
            <a:r>
              <a:rPr lang="en-US" sz="1400" dirty="0" smtClean="0"/>
              <a:t>Verify if cc800 Award equals “blank.”  Could mean a full template was used for tasks outside of project execution.</a:t>
            </a:r>
          </a:p>
          <a:p>
            <a:pPr lvl="1"/>
            <a:endParaRPr lang="en-US" sz="1400" dirty="0" smtClean="0">
              <a:solidFill>
                <a:srgbClr val="0000CC"/>
              </a:solidFill>
            </a:endParaRPr>
          </a:p>
        </p:txBody>
      </p:sp>
      <p:graphicFrame>
        <p:nvGraphicFramePr>
          <p:cNvPr id="8" name="Table 7"/>
          <p:cNvGraphicFramePr>
            <a:graphicFrameLocks noGrp="1"/>
          </p:cNvGraphicFramePr>
          <p:nvPr/>
        </p:nvGraphicFramePr>
        <p:xfrm>
          <a:off x="2538599" y="3832143"/>
          <a:ext cx="4030875" cy="1623060"/>
        </p:xfrm>
        <a:graphic>
          <a:graphicData uri="http://schemas.openxmlformats.org/drawingml/2006/table">
            <a:tbl>
              <a:tblPr firstRow="1" bandRow="1">
                <a:tableStyleId>{5C22544A-7EE6-4342-B048-85BDC9FD1C3A}</a:tableStyleId>
              </a:tblPr>
              <a:tblGrid>
                <a:gridCol w="1956037"/>
                <a:gridCol w="2074838"/>
              </a:tblGrid>
              <a:tr h="252583">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rPr>
                        <a:t>PY</a:t>
                      </a:r>
                      <a:r>
                        <a:rPr lang="en-US" sz="1200" b="1" baseline="0" dirty="0" smtClean="0">
                          <a:solidFill>
                            <a:schemeClr val="bg1"/>
                          </a:solidFill>
                        </a:rPr>
                        <a:t> </a:t>
                      </a:r>
                      <a:r>
                        <a:rPr lang="en-US" sz="1200" b="1" dirty="0" smtClean="0">
                          <a:solidFill>
                            <a:schemeClr val="bg1"/>
                          </a:solidFill>
                        </a:rPr>
                        <a:t>Blank = 21</a:t>
                      </a:r>
                      <a:endParaRPr lang="en-US" sz="12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0000"/>
                    </a:solidFill>
                  </a:tcPr>
                </a:tc>
                <a:tc>
                  <a:txBody>
                    <a:bodyPr/>
                    <a:lstStyle/>
                    <a:p>
                      <a:r>
                        <a:rPr lang="en-US" sz="1200" b="1" dirty="0" smtClean="0">
                          <a:solidFill>
                            <a:schemeClr val="tx1"/>
                          </a:solidFill>
                        </a:rPr>
                        <a:t>PY</a:t>
                      </a:r>
                      <a:r>
                        <a:rPr lang="en-US" sz="1200" b="1" baseline="0" dirty="0" smtClean="0">
                          <a:solidFill>
                            <a:schemeClr val="tx1"/>
                          </a:solidFill>
                        </a:rPr>
                        <a:t> </a:t>
                      </a:r>
                      <a:r>
                        <a:rPr lang="en-US" sz="1200" b="1" dirty="0" smtClean="0">
                          <a:solidFill>
                            <a:schemeClr val="tx1"/>
                          </a:solidFill>
                        </a:rPr>
                        <a:t>2014 =</a:t>
                      </a:r>
                      <a:r>
                        <a:rPr lang="en-US" sz="1200" b="1" baseline="0" dirty="0" smtClean="0">
                          <a:solidFill>
                            <a:schemeClr val="tx1"/>
                          </a:solidFill>
                        </a:rPr>
                        <a:t> 47</a:t>
                      </a:r>
                      <a:endParaRPr lang="en-US"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2583">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rPr>
                        <a:t>PY</a:t>
                      </a:r>
                      <a:r>
                        <a:rPr lang="en-US" sz="1200" b="1" baseline="0" dirty="0" smtClean="0">
                          <a:solidFill>
                            <a:schemeClr val="bg1"/>
                          </a:solidFill>
                        </a:rPr>
                        <a:t> </a:t>
                      </a:r>
                      <a:r>
                        <a:rPr lang="en-US" sz="1200" b="1" dirty="0" smtClean="0">
                          <a:solidFill>
                            <a:schemeClr val="bg1"/>
                          </a:solidFill>
                        </a:rPr>
                        <a:t>2008 = 1</a:t>
                      </a:r>
                      <a:endParaRPr lang="en-US" sz="12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0000"/>
                    </a:solidFill>
                  </a:tcPr>
                </a:tc>
                <a:tc>
                  <a:txBody>
                    <a:bodyPr/>
                    <a:lstStyle/>
                    <a:p>
                      <a:r>
                        <a:rPr lang="en-US" sz="1200" b="1" dirty="0" smtClean="0">
                          <a:solidFill>
                            <a:schemeClr val="tx1"/>
                          </a:solidFill>
                        </a:rPr>
                        <a:t>PY 2015 = 18</a:t>
                      </a:r>
                      <a:endParaRPr lang="en-US"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2583">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rPr>
                        <a:t>PY 2010 = 2</a:t>
                      </a:r>
                      <a:endParaRPr lang="en-US" sz="12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0000"/>
                    </a:solidFill>
                  </a:tcPr>
                </a:tc>
                <a:tc>
                  <a:txBody>
                    <a:bodyPr/>
                    <a:lstStyle/>
                    <a:p>
                      <a:r>
                        <a:rPr lang="en-US" sz="1200" b="1" dirty="0" smtClean="0"/>
                        <a:t>PY 2016 = 2</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2583">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rPr>
                        <a:t>PY 2012 = 3</a:t>
                      </a:r>
                      <a:endParaRPr lang="en-US" sz="12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0000"/>
                    </a:solidFill>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rPr>
                        <a:t>PY LR (Long Range) = 4</a:t>
                      </a:r>
                      <a:r>
                        <a:rPr lang="en-US" sz="1200" b="1" baseline="30000" dirty="0" smtClean="0">
                          <a:solidFill>
                            <a:schemeClr val="bg1"/>
                          </a:solidFill>
                        </a:rPr>
                        <a:t>(1)</a:t>
                      </a:r>
                      <a:endParaRPr lang="en-US" sz="12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0000"/>
                    </a:solidFill>
                  </a:tcPr>
                </a:tc>
              </a:tr>
              <a:tr h="2525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PY 2013</a:t>
                      </a:r>
                      <a:r>
                        <a:rPr lang="en-US" sz="1200" b="1" baseline="0" dirty="0" smtClean="0">
                          <a:solidFill>
                            <a:schemeClr val="tx1"/>
                          </a:solidFill>
                        </a:rPr>
                        <a:t> = 3</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1535">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(1) VE Query should not pull Long Range Projects</a:t>
                      </a:r>
                      <a:endParaRPr lang="en-US" sz="105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Summary of Findings:</a:t>
            </a:r>
          </a:p>
          <a:p>
            <a:endParaRPr lang="en-US" dirty="0"/>
          </a:p>
        </p:txBody>
      </p:sp>
      <p:sp>
        <p:nvSpPr>
          <p:cNvPr id="3" name="Title 2"/>
          <p:cNvSpPr>
            <a:spLocks noGrp="1"/>
          </p:cNvSpPr>
          <p:nvPr>
            <p:ph type="title"/>
          </p:nvPr>
        </p:nvSpPr>
        <p:spPr/>
        <p:txBody>
          <a:bodyPr/>
          <a:lstStyle/>
          <a:p>
            <a:r>
              <a:rPr lang="en-US" dirty="0" smtClean="0"/>
              <a:t>QA/QC the Data</a:t>
            </a:r>
            <a:endParaRPr lang="en-US" dirty="0"/>
          </a:p>
        </p:txBody>
      </p:sp>
      <p:pic>
        <p:nvPicPr>
          <p:cNvPr id="7171" name="Picture 3"/>
          <p:cNvPicPr>
            <a:picLocks noChangeAspect="1" noChangeArrowheads="1"/>
          </p:cNvPicPr>
          <p:nvPr/>
        </p:nvPicPr>
        <p:blipFill>
          <a:blip r:embed="rId2" cstate="print"/>
          <a:srcRect/>
          <a:stretch>
            <a:fillRect/>
          </a:stretch>
        </p:blipFill>
        <p:spPr bwMode="auto">
          <a:xfrm>
            <a:off x="519653" y="1399930"/>
            <a:ext cx="6766560" cy="4534565"/>
          </a:xfrm>
          <a:prstGeom prst="rect">
            <a:avLst/>
          </a:prstGeom>
          <a:noFill/>
          <a:ln w="9525">
            <a:noFill/>
            <a:miter lim="800000"/>
            <a:headEnd/>
            <a:tailEnd/>
          </a:ln>
          <a:effectLst/>
        </p:spPr>
      </p:pic>
      <p:pic>
        <p:nvPicPr>
          <p:cNvPr id="7172" name="Picture 4"/>
          <p:cNvPicPr>
            <a:picLocks noChangeAspect="1" noChangeArrowheads="1"/>
          </p:cNvPicPr>
          <p:nvPr/>
        </p:nvPicPr>
        <p:blipFill>
          <a:blip r:embed="rId3" cstate="print"/>
          <a:srcRect/>
          <a:stretch>
            <a:fillRect/>
          </a:stretch>
        </p:blipFill>
        <p:spPr bwMode="auto">
          <a:xfrm>
            <a:off x="7342415" y="1409069"/>
            <a:ext cx="1419225" cy="175260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dirty="0" smtClean="0"/>
              <a:t>Other Resources for General Project Info: located at: </a:t>
            </a:r>
            <a:r>
              <a:rPr lang="en-US" dirty="0" smtClean="0">
                <a:hlinkClick r:id="rId3"/>
              </a:rPr>
              <a:t>https://pmbp.usace.army.mil/portal/pls/portal/pmbp.cmi.home</a:t>
            </a:r>
            <a:endParaRPr lang="en-US" dirty="0" smtClean="0"/>
          </a:p>
          <a:p>
            <a:r>
              <a:rPr lang="en-US" dirty="0" smtClean="0"/>
              <a:t>The lack of P2 data outside of MILCON (i.e., SRM), makes VE hard to determine such as PA’s being blank. </a:t>
            </a:r>
          </a:p>
          <a:p>
            <a:r>
              <a:rPr lang="en-US" dirty="0" smtClean="0"/>
              <a:t>VEOs need to monitor what is resourced in P2 and the Program Amount</a:t>
            </a:r>
          </a:p>
          <a:p>
            <a:r>
              <a:rPr lang="en-US" dirty="0" smtClean="0"/>
              <a:t>VEO’s need to verify (based on low project numbers) does the P2 templates outside of MILCON have the VE Milestones</a:t>
            </a:r>
          </a:p>
          <a:p>
            <a:endParaRPr lang="en-US" dirty="0" smtClean="0"/>
          </a:p>
          <a:p>
            <a:endParaRPr lang="en-US" dirty="0" smtClean="0"/>
          </a:p>
          <a:p>
            <a:endParaRPr lang="en-US" dirty="0" smtClean="0"/>
          </a:p>
          <a:p>
            <a:endParaRPr lang="en-US" dirty="0" smtClean="0"/>
          </a:p>
          <a:p>
            <a:pPr lvl="1"/>
            <a:endParaRPr lang="en-US" dirty="0" smtClean="0"/>
          </a:p>
          <a:p>
            <a:endParaRPr lang="en-US" dirty="0" smtClean="0"/>
          </a:p>
          <a:p>
            <a:endParaRPr lang="en-US" dirty="0" smtClean="0"/>
          </a:p>
          <a:p>
            <a:endParaRPr lang="en-US" dirty="0"/>
          </a:p>
        </p:txBody>
      </p:sp>
      <p:sp>
        <p:nvSpPr>
          <p:cNvPr id="5" name="Title 4"/>
          <p:cNvSpPr>
            <a:spLocks noGrp="1"/>
          </p:cNvSpPr>
          <p:nvPr>
            <p:ph type="title"/>
          </p:nvPr>
        </p:nvSpPr>
        <p:spPr/>
        <p:txBody>
          <a:bodyPr/>
          <a:lstStyle/>
          <a:p>
            <a:r>
              <a:rPr lang="en-US" dirty="0" smtClean="0"/>
              <a:t>QA/QC the Data</a:t>
            </a:r>
            <a:endParaRPr lang="en-US" dirty="0"/>
          </a:p>
        </p:txBody>
      </p:sp>
      <p:sp>
        <p:nvSpPr>
          <p:cNvPr id="6" name="Rectangle 5"/>
          <p:cNvSpPr/>
          <p:nvPr/>
        </p:nvSpPr>
        <p:spPr>
          <a:xfrm>
            <a:off x="492887" y="3772570"/>
            <a:ext cx="8229600" cy="5847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marL="0" lvl="1" indent="0" algn="ctr">
              <a:buNone/>
            </a:pPr>
            <a:r>
              <a:rPr lang="en-US" sz="1600" i="1" dirty="0" smtClean="0">
                <a:solidFill>
                  <a:srgbClr val="0000CC"/>
                </a:solidFill>
                <a:latin typeface="Arial" pitchFamily="34" charset="0"/>
                <a:cs typeface="Arial" pitchFamily="34" charset="0"/>
              </a:rPr>
              <a:t>PMs do not QC most data outside of (1) design reviews, (2) when project is ready to advertise, (3) award (cc800), or (4) project closeout.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928162"/>
            <a:ext cx="8229600" cy="5318401"/>
          </a:xfrm>
        </p:spPr>
        <p:txBody>
          <a:bodyPr/>
          <a:lstStyle/>
          <a:p>
            <a:r>
              <a:rPr lang="en-US" sz="1800" dirty="0" smtClean="0"/>
              <a:t>PRB Monitoring. Need to look at all sources for information regarding what projects should be in your VE Management Plan. </a:t>
            </a:r>
          </a:p>
          <a:p>
            <a:r>
              <a:rPr lang="en-US" sz="1800" dirty="0" smtClean="0"/>
              <a:t>Keep Two Set Of Books:</a:t>
            </a:r>
          </a:p>
          <a:p>
            <a:pPr lvl="1"/>
            <a:r>
              <a:rPr lang="en-US" sz="1600" dirty="0" smtClean="0"/>
              <a:t>Your set which is the master for QA/QC purposes</a:t>
            </a:r>
          </a:p>
          <a:p>
            <a:pPr lvl="1"/>
            <a:r>
              <a:rPr lang="en-US" sz="1600" dirty="0" smtClean="0"/>
              <a:t>What is reported in P2</a:t>
            </a:r>
          </a:p>
          <a:p>
            <a:r>
              <a:rPr lang="en-US" sz="1800" dirty="0" smtClean="0"/>
              <a:t>Track the ceiling amount for the data line item. MILCON calls the field Program Amount. All other Mission Areas may or may not include it in P2.</a:t>
            </a:r>
          </a:p>
          <a:p>
            <a:r>
              <a:rPr lang="en-US" sz="1800" dirty="0" smtClean="0"/>
              <a:t>Data Quality:</a:t>
            </a:r>
          </a:p>
          <a:p>
            <a:pPr lvl="1"/>
            <a:r>
              <a:rPr lang="en-US" sz="1600" dirty="0" smtClean="0"/>
              <a:t>Perform periodic P2 vs. your set of books data quality check of projects</a:t>
            </a:r>
          </a:p>
          <a:p>
            <a:pPr lvl="1"/>
            <a:r>
              <a:rPr lang="en-US" sz="1600" dirty="0" smtClean="0"/>
              <a:t>Work with the Mission Area Chiefs and their P2 schedulers</a:t>
            </a:r>
          </a:p>
          <a:p>
            <a:r>
              <a:rPr lang="en-US" sz="1800" dirty="0" smtClean="0"/>
              <a:t>Become a Value Engineering Data Program Manager and not just a VE Officer. This will assist you in getting project data corrected, copies of the PRB, and out year project lists.</a:t>
            </a:r>
          </a:p>
          <a:p>
            <a:r>
              <a:rPr lang="en-US" sz="1800" dirty="0" smtClean="0"/>
              <a:t>Understand How Your District Updates P2 (everybody is different)</a:t>
            </a:r>
          </a:p>
          <a:p>
            <a:r>
              <a:rPr lang="en-US" sz="1800" b="1" i="1" u="sng" dirty="0" smtClean="0"/>
              <a:t>Report VE at your District PRB</a:t>
            </a:r>
            <a:r>
              <a:rPr lang="en-US" sz="1800" dirty="0" smtClean="0"/>
              <a:t>.</a:t>
            </a:r>
            <a:r>
              <a:rPr lang="en-US" sz="1800" b="1" i="1" u="sng" dirty="0" smtClean="0"/>
              <a:t> </a:t>
            </a:r>
          </a:p>
          <a:p>
            <a:endParaRPr lang="en-US" sz="1800" dirty="0" smtClean="0"/>
          </a:p>
          <a:p>
            <a:endParaRPr lang="en-US" sz="1800" dirty="0" smtClean="0"/>
          </a:p>
        </p:txBody>
      </p:sp>
      <p:sp>
        <p:nvSpPr>
          <p:cNvPr id="5" name="Title 4"/>
          <p:cNvSpPr>
            <a:spLocks noGrp="1"/>
          </p:cNvSpPr>
          <p:nvPr>
            <p:ph type="title"/>
          </p:nvPr>
        </p:nvSpPr>
        <p:spPr/>
        <p:txBody>
          <a:bodyPr/>
          <a:lstStyle/>
          <a:p>
            <a:r>
              <a:rPr lang="en-US" dirty="0" smtClean="0"/>
              <a:t>Best Business Practices</a:t>
            </a:r>
            <a:endParaRPr lang="en-US" dirty="0"/>
          </a:p>
        </p:txBody>
      </p:sp>
    </p:spTree>
    <p:extLst>
      <p:ext uri="{BB962C8B-B14F-4D97-AF65-F5344CB8AC3E}">
        <p14:creationId xmlns:p14="http://schemas.microsoft.com/office/powerpoint/2010/main" val="1685086188"/>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…and now for a live view of the EDW…</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3600" dirty="0" smtClean="0"/>
              <a:t>Backup</a:t>
            </a:r>
            <a:endParaRPr lang="en-US" sz="36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SFI 4a: Value Engineering (V1),</a:t>
            </a:r>
            <a:br>
              <a:rPr lang="en-US" dirty="0" smtClean="0"/>
            </a:br>
            <a:r>
              <a:rPr lang="en-US" dirty="0" smtClean="0"/>
              <a:t>Cost Savings And Avoidance</a:t>
            </a:r>
            <a:endParaRPr lang="en-US" dirty="0"/>
          </a:p>
        </p:txBody>
      </p:sp>
      <p:pic>
        <p:nvPicPr>
          <p:cNvPr id="6" name="Picture 5" descr="Pages from Chapter 4 (Key Performance Indicators)_Page_1.jpg"/>
          <p:cNvPicPr>
            <a:picLocks noChangeAspect="1"/>
          </p:cNvPicPr>
          <p:nvPr/>
        </p:nvPicPr>
        <p:blipFill>
          <a:blip r:embed="rId2" cstate="print"/>
          <a:stretch>
            <a:fillRect/>
          </a:stretch>
        </p:blipFill>
        <p:spPr>
          <a:xfrm>
            <a:off x="1146553" y="985448"/>
            <a:ext cx="6858000" cy="5299368"/>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SFI 4b: Value Engineering (V2),</a:t>
            </a:r>
            <a:br>
              <a:rPr lang="en-US" dirty="0" smtClean="0"/>
            </a:br>
            <a:r>
              <a:rPr lang="en-US" dirty="0" smtClean="0"/>
              <a:t>Program Coverage</a:t>
            </a:r>
            <a:endParaRPr lang="en-US" dirty="0"/>
          </a:p>
        </p:txBody>
      </p:sp>
      <p:pic>
        <p:nvPicPr>
          <p:cNvPr id="6" name="Picture 5" descr="Pages from Chapter 4 (Key Performance Indicators)_Page_2.jpg"/>
          <p:cNvPicPr>
            <a:picLocks noChangeAspect="1"/>
          </p:cNvPicPr>
          <p:nvPr/>
        </p:nvPicPr>
        <p:blipFill>
          <a:blip r:embed="rId2" cstate="print"/>
          <a:stretch>
            <a:fillRect/>
          </a:stretch>
        </p:blipFill>
        <p:spPr>
          <a:xfrm>
            <a:off x="1137648" y="985425"/>
            <a:ext cx="6858000" cy="529936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90248" y="5483467"/>
            <a:ext cx="904875"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950196"/>
            <a:ext cx="4753992" cy="5318401"/>
          </a:xfrm>
        </p:spPr>
        <p:txBody>
          <a:bodyPr/>
          <a:lstStyle/>
          <a:p>
            <a:r>
              <a:rPr lang="en-US" sz="1600" dirty="0" smtClean="0"/>
              <a:t>A quarterly review by USACE Commanders of the USACE strategic Campaign Goals/ Objectives and select Command Management Review (CMR) </a:t>
            </a:r>
          </a:p>
          <a:p>
            <a:r>
              <a:rPr lang="en-US" sz="1600" dirty="0" smtClean="0"/>
              <a:t>The Directorate Management Review (DMR) focuses on the metrics as they relate to execution.</a:t>
            </a:r>
          </a:p>
          <a:p>
            <a:r>
              <a:rPr lang="en-US" sz="1600" dirty="0" smtClean="0"/>
              <a:t>DMR recommendations are forwarded to the CMR by individual functional directorates. </a:t>
            </a:r>
          </a:p>
          <a:p>
            <a:r>
              <a:rPr lang="en-US" sz="1600" dirty="0" smtClean="0"/>
              <a:t>The metrics are located at: </a:t>
            </a:r>
          </a:p>
          <a:p>
            <a:pPr lvl="1"/>
            <a:r>
              <a:rPr lang="en-US" sz="1400" dirty="0" smtClean="0">
                <a:hlinkClick r:id="rId4"/>
              </a:rPr>
              <a:t>https://intranet.usace.army.mil/hq/rm/CCG/FY15/FY15_CCG_Ch3.pdf</a:t>
            </a:r>
            <a:endParaRPr lang="en-US" sz="1400" dirty="0" smtClean="0"/>
          </a:p>
          <a:p>
            <a:endParaRPr lang="en-US" sz="1400" dirty="0" smtClean="0"/>
          </a:p>
          <a:p>
            <a:r>
              <a:rPr lang="en-US" sz="1600" dirty="0" smtClean="0"/>
              <a:t>Value Engineering is identified in the Consolidated Command Guidance (CCG) Chapter 3 and 4, under both Military (MILCON, Minor MILCON, Environmental, IIS-Military funded, and SRM) and Civil Works (CW &amp; IIS-Civil funded). </a:t>
            </a:r>
          </a:p>
          <a:p>
            <a:r>
              <a:rPr lang="en-US" sz="1600" dirty="0" smtClean="0"/>
              <a:t>CCG is published yearly.</a:t>
            </a:r>
          </a:p>
          <a:p>
            <a:endParaRPr lang="en-US" sz="1600" dirty="0"/>
          </a:p>
        </p:txBody>
      </p:sp>
      <p:sp>
        <p:nvSpPr>
          <p:cNvPr id="2" name="Title 1"/>
          <p:cNvSpPr>
            <a:spLocks noGrp="1"/>
          </p:cNvSpPr>
          <p:nvPr>
            <p:ph type="title"/>
          </p:nvPr>
        </p:nvSpPr>
        <p:spPr/>
        <p:txBody>
          <a:bodyPr/>
          <a:lstStyle/>
          <a:p>
            <a:r>
              <a:rPr lang="en-US" dirty="0" smtClean="0"/>
              <a:t>Command Management Review (CMR) Overview</a:t>
            </a:r>
            <a:endParaRPr lang="en-US" dirty="0"/>
          </a:p>
        </p:txBody>
      </p:sp>
      <p:sp>
        <p:nvSpPr>
          <p:cNvPr id="5" name="TextBox 4"/>
          <p:cNvSpPr txBox="1"/>
          <p:nvPr/>
        </p:nvSpPr>
        <p:spPr>
          <a:xfrm>
            <a:off x="5249386" y="5364258"/>
            <a:ext cx="3200400" cy="877163"/>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b="1" dirty="0" smtClean="0"/>
              <a:t>CONSOLIDATED COMMAND GUIDANCE</a:t>
            </a:r>
          </a:p>
          <a:p>
            <a:r>
              <a:rPr lang="en-US" sz="1000" b="1" dirty="0" smtClean="0"/>
              <a:t>Ch 1: USACE Campaign Plan</a:t>
            </a:r>
          </a:p>
          <a:p>
            <a:r>
              <a:rPr lang="en-US" sz="1000" b="1" dirty="0" smtClean="0"/>
              <a:t>Ch 2: Resources</a:t>
            </a:r>
          </a:p>
          <a:p>
            <a:r>
              <a:rPr lang="en-US" sz="1000" b="1" dirty="0" smtClean="0"/>
              <a:t>Ch 3: Measure of Success</a:t>
            </a:r>
          </a:p>
          <a:p>
            <a:r>
              <a:rPr lang="en-US" sz="1000" b="1" dirty="0" smtClean="0"/>
              <a:t>Ch 4: Key Performance Indicators (KPIs)</a:t>
            </a:r>
          </a:p>
        </p:txBody>
      </p:sp>
      <p:pic>
        <p:nvPicPr>
          <p:cNvPr id="9" name="Picture 8" descr="Pages from Chapter 1 (USACE Campaign Plan 15-19 Final).jpg"/>
          <p:cNvPicPr>
            <a:picLocks noChangeAspect="1"/>
          </p:cNvPicPr>
          <p:nvPr/>
        </p:nvPicPr>
        <p:blipFill>
          <a:blip r:embed="rId5" cstate="print"/>
          <a:stretch>
            <a:fillRect/>
          </a:stretch>
        </p:blipFill>
        <p:spPr>
          <a:xfrm>
            <a:off x="5264118" y="1073551"/>
            <a:ext cx="3200400" cy="4141696"/>
          </a:xfrm>
          <a:prstGeom prst="rect">
            <a:avLst/>
          </a:prstGeom>
          <a:effectLst>
            <a:outerShdw blurRad="292100" dist="139700" dir="2700000" algn="ctr" rotWithShape="0">
              <a:srgbClr val="000000">
                <a:alpha val="65000"/>
              </a:srgbClr>
            </a:outerShdw>
          </a:effectLst>
        </p:spPr>
      </p:pic>
    </p:spTree>
    <p:extLst>
      <p:ext uri="{BB962C8B-B14F-4D97-AF65-F5344CB8AC3E}">
        <p14:creationId xmlns:p14="http://schemas.microsoft.com/office/powerpoint/2010/main" val="3415846654"/>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SFI 4c: Value Engineering (V3),</a:t>
            </a:r>
            <a:br>
              <a:rPr lang="en-US" dirty="0" smtClean="0"/>
            </a:br>
            <a:r>
              <a:rPr lang="en-US" dirty="0" smtClean="0"/>
              <a:t>Statutory/Regulatory Compliance</a:t>
            </a:r>
            <a:endParaRPr lang="en-US" dirty="0"/>
          </a:p>
        </p:txBody>
      </p:sp>
      <p:pic>
        <p:nvPicPr>
          <p:cNvPr id="6" name="Content Placeholder 5" descr="Pages from Chapter 4 (Key Performance Indicators)_Page_3.jpg"/>
          <p:cNvPicPr>
            <a:picLocks noGrp="1" noChangeAspect="1"/>
          </p:cNvPicPr>
          <p:nvPr>
            <p:ph idx="1"/>
          </p:nvPr>
        </p:nvPicPr>
        <p:blipFill>
          <a:blip r:embed="rId2" cstate="print"/>
          <a:stretch>
            <a:fillRect/>
          </a:stretch>
        </p:blipFill>
        <p:spPr>
          <a:xfrm>
            <a:off x="1130860" y="986425"/>
            <a:ext cx="6858000" cy="5299364"/>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ges from Chapter 3 (DMR Performance Metrics)-2.jpg"/>
          <p:cNvPicPr>
            <a:picLocks noGrp="1" noChangeAspect="1"/>
          </p:cNvPicPr>
          <p:nvPr>
            <p:ph idx="1"/>
          </p:nvPr>
        </p:nvPicPr>
        <p:blipFill>
          <a:blip r:embed="rId2" cstate="print"/>
          <a:stretch>
            <a:fillRect/>
          </a:stretch>
        </p:blipFill>
        <p:spPr>
          <a:xfrm>
            <a:off x="1130860" y="950913"/>
            <a:ext cx="6882279" cy="5318125"/>
          </a:xfrm>
        </p:spPr>
      </p:pic>
      <p:sp>
        <p:nvSpPr>
          <p:cNvPr id="3" name="Title 2"/>
          <p:cNvSpPr>
            <a:spLocks noGrp="1"/>
          </p:cNvSpPr>
          <p:nvPr>
            <p:ph type="title"/>
          </p:nvPr>
        </p:nvSpPr>
        <p:spPr/>
        <p:txBody>
          <a:bodyPr/>
          <a:lstStyle/>
          <a:p>
            <a:r>
              <a:rPr lang="en-US" dirty="0" smtClean="0"/>
              <a:t>MP16: Value Engineering,</a:t>
            </a:r>
            <a:br>
              <a:rPr lang="en-US" dirty="0" smtClean="0"/>
            </a:br>
            <a:r>
              <a:rPr lang="en-US" dirty="0" smtClean="0"/>
              <a:t>Cost Savings And Avoidance</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ges from Chapter 3 (DMR Performance Metrics)_Page_1.jpg"/>
          <p:cNvPicPr>
            <a:picLocks noGrp="1" noChangeAspect="1"/>
          </p:cNvPicPr>
          <p:nvPr>
            <p:ph idx="1"/>
          </p:nvPr>
        </p:nvPicPr>
        <p:blipFill>
          <a:blip r:embed="rId2" cstate="print"/>
          <a:stretch>
            <a:fillRect/>
          </a:stretch>
        </p:blipFill>
        <p:spPr>
          <a:xfrm>
            <a:off x="1130860" y="950913"/>
            <a:ext cx="6882279" cy="5318125"/>
          </a:xfrm>
        </p:spPr>
      </p:pic>
      <p:sp>
        <p:nvSpPr>
          <p:cNvPr id="3" name="Title 2"/>
          <p:cNvSpPr>
            <a:spLocks noGrp="1"/>
          </p:cNvSpPr>
          <p:nvPr>
            <p:ph type="title"/>
          </p:nvPr>
        </p:nvSpPr>
        <p:spPr/>
        <p:txBody>
          <a:bodyPr/>
          <a:lstStyle/>
          <a:p>
            <a:r>
              <a:rPr lang="en-US" dirty="0" smtClean="0"/>
              <a:t>MP17: Value Engineering, </a:t>
            </a:r>
            <a:br>
              <a:rPr lang="en-US" dirty="0" smtClean="0"/>
            </a:br>
            <a:r>
              <a:rPr lang="en-US" dirty="0" smtClean="0"/>
              <a:t>Program Coverage</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ges from Chapter 3 (DMR Performance Metrics)_Page_2.jpg"/>
          <p:cNvPicPr>
            <a:picLocks noGrp="1" noChangeAspect="1"/>
          </p:cNvPicPr>
          <p:nvPr>
            <p:ph idx="1"/>
          </p:nvPr>
        </p:nvPicPr>
        <p:blipFill>
          <a:blip r:embed="rId2" cstate="print"/>
          <a:stretch>
            <a:fillRect/>
          </a:stretch>
        </p:blipFill>
        <p:spPr>
          <a:xfrm>
            <a:off x="1130860" y="950913"/>
            <a:ext cx="6882279" cy="5318125"/>
          </a:xfrm>
        </p:spPr>
      </p:pic>
      <p:sp>
        <p:nvSpPr>
          <p:cNvPr id="3" name="Title 2"/>
          <p:cNvSpPr>
            <a:spLocks noGrp="1"/>
          </p:cNvSpPr>
          <p:nvPr>
            <p:ph type="title"/>
          </p:nvPr>
        </p:nvSpPr>
        <p:spPr/>
        <p:txBody>
          <a:bodyPr/>
          <a:lstStyle/>
          <a:p>
            <a:r>
              <a:rPr lang="en-US" dirty="0" smtClean="0"/>
              <a:t>MP17a: Value Engineering,</a:t>
            </a:r>
            <a:br>
              <a:rPr lang="en-US" dirty="0" smtClean="0"/>
            </a:br>
            <a:r>
              <a:rPr lang="en-US" dirty="0" smtClean="0"/>
              <a:t>Statutory/Regulatory Compliance</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ges from Chapter 3 (DMR Performance Metrics)_Page_3.jpg"/>
          <p:cNvPicPr>
            <a:picLocks noGrp="1" noChangeAspect="1"/>
          </p:cNvPicPr>
          <p:nvPr>
            <p:ph idx="1"/>
          </p:nvPr>
        </p:nvPicPr>
        <p:blipFill>
          <a:blip r:embed="rId2" cstate="print"/>
          <a:stretch>
            <a:fillRect/>
          </a:stretch>
        </p:blipFill>
        <p:spPr>
          <a:xfrm>
            <a:off x="1130860" y="950913"/>
            <a:ext cx="6882279" cy="5318125"/>
          </a:xfrm>
        </p:spPr>
      </p:pic>
      <p:sp>
        <p:nvSpPr>
          <p:cNvPr id="3" name="Title 2"/>
          <p:cNvSpPr>
            <a:spLocks noGrp="1"/>
          </p:cNvSpPr>
          <p:nvPr>
            <p:ph type="title"/>
          </p:nvPr>
        </p:nvSpPr>
        <p:spPr/>
        <p:txBody>
          <a:bodyPr/>
          <a:lstStyle/>
          <a:p>
            <a:r>
              <a:rPr lang="en-US" dirty="0" smtClean="0"/>
              <a:t>CW08: Value Engineering,</a:t>
            </a:r>
            <a:br>
              <a:rPr lang="en-US" dirty="0" smtClean="0"/>
            </a:br>
            <a:r>
              <a:rPr lang="en-US" dirty="0" smtClean="0"/>
              <a:t>Cost Savings and Avoidance</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ges from Chapter 3 (DMR Performance Metrics)_Page_4.jpg"/>
          <p:cNvPicPr>
            <a:picLocks noGrp="1" noChangeAspect="1"/>
          </p:cNvPicPr>
          <p:nvPr>
            <p:ph idx="1"/>
          </p:nvPr>
        </p:nvPicPr>
        <p:blipFill>
          <a:blip r:embed="rId2" cstate="print"/>
          <a:stretch>
            <a:fillRect/>
          </a:stretch>
        </p:blipFill>
        <p:spPr>
          <a:xfrm>
            <a:off x="1130860" y="950913"/>
            <a:ext cx="6882279" cy="5318125"/>
          </a:xfrm>
        </p:spPr>
      </p:pic>
      <p:sp>
        <p:nvSpPr>
          <p:cNvPr id="3" name="Title 2"/>
          <p:cNvSpPr>
            <a:spLocks noGrp="1"/>
          </p:cNvSpPr>
          <p:nvPr>
            <p:ph type="title"/>
          </p:nvPr>
        </p:nvSpPr>
        <p:spPr/>
        <p:txBody>
          <a:bodyPr/>
          <a:lstStyle/>
          <a:p>
            <a:r>
              <a:rPr lang="en-US" dirty="0" smtClean="0"/>
              <a:t>CW08a: Value Engineering, </a:t>
            </a:r>
            <a:br>
              <a:rPr lang="en-US" dirty="0" smtClean="0"/>
            </a:br>
            <a:r>
              <a:rPr lang="en-US" dirty="0" smtClean="0"/>
              <a:t>Program Coverage</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ges from Chapter 3 (DMR Performance Metrics)_Page_5.jpg"/>
          <p:cNvPicPr>
            <a:picLocks noGrp="1" noChangeAspect="1"/>
          </p:cNvPicPr>
          <p:nvPr>
            <p:ph idx="1"/>
          </p:nvPr>
        </p:nvPicPr>
        <p:blipFill>
          <a:blip r:embed="rId2" cstate="print"/>
          <a:stretch>
            <a:fillRect/>
          </a:stretch>
        </p:blipFill>
        <p:spPr>
          <a:xfrm>
            <a:off x="1130860" y="950913"/>
            <a:ext cx="6882279" cy="5318125"/>
          </a:xfrm>
        </p:spPr>
      </p:pic>
      <p:sp>
        <p:nvSpPr>
          <p:cNvPr id="3" name="Title 2"/>
          <p:cNvSpPr>
            <a:spLocks noGrp="1"/>
          </p:cNvSpPr>
          <p:nvPr>
            <p:ph type="title"/>
          </p:nvPr>
        </p:nvSpPr>
        <p:spPr/>
        <p:txBody>
          <a:bodyPr/>
          <a:lstStyle/>
          <a:p>
            <a:r>
              <a:rPr lang="en-US" dirty="0" smtClean="0"/>
              <a:t>CW08b: Value Engineering,</a:t>
            </a:r>
            <a:br>
              <a:rPr lang="en-US" dirty="0" smtClean="0"/>
            </a:br>
            <a:r>
              <a:rPr lang="en-US" dirty="0" smtClean="0"/>
              <a:t>Statutory/Regulatory Compliance</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Data Backup – NWK</a:t>
            </a:r>
            <a:endParaRPr lang="en-US" dirty="0"/>
          </a:p>
        </p:txBody>
      </p:sp>
      <p:sp>
        <p:nvSpPr>
          <p:cNvPr id="13" name="TextBox 12"/>
          <p:cNvSpPr txBox="1"/>
          <p:nvPr/>
        </p:nvSpPr>
        <p:spPr>
          <a:xfrm>
            <a:off x="6960087" y="5877015"/>
            <a:ext cx="1737360" cy="365760"/>
          </a:xfrm>
          <a:prstGeom prst="rect">
            <a:avLst/>
          </a:prstGeom>
          <a:solidFill>
            <a:srgbClr val="E200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dirty="0" smtClean="0">
                <a:solidFill>
                  <a:schemeClr val="bg1"/>
                </a:solidFill>
              </a:rPr>
              <a:t>Verify Data Point</a:t>
            </a:r>
            <a:endParaRPr lang="en-US" sz="1400" dirty="0">
              <a:solidFill>
                <a:schemeClr val="bg1"/>
              </a:solidFill>
            </a:endParaRPr>
          </a:p>
        </p:txBody>
      </p:sp>
      <p:sp>
        <p:nvSpPr>
          <p:cNvPr id="14" name="TextBox 13"/>
          <p:cNvSpPr txBox="1"/>
          <p:nvPr/>
        </p:nvSpPr>
        <p:spPr>
          <a:xfrm>
            <a:off x="3901480" y="5878475"/>
            <a:ext cx="2926080" cy="369332"/>
          </a:xfrm>
          <a:prstGeom prst="rect">
            <a:avLst/>
          </a:prstGeom>
          <a:solidFill>
            <a:srgbClr val="0066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dirty="0" smtClean="0">
                <a:solidFill>
                  <a:schemeClr val="bg1"/>
                </a:solidFill>
              </a:rPr>
              <a:t>CA or PA </a:t>
            </a:r>
            <a:r>
              <a:rPr lang="en-US" sz="1400" u="sng" dirty="0" smtClean="0">
                <a:solidFill>
                  <a:schemeClr val="bg1"/>
                </a:solidFill>
              </a:rPr>
              <a:t>&gt;</a:t>
            </a:r>
            <a:r>
              <a:rPr lang="en-US" sz="1400" dirty="0" smtClean="0">
                <a:solidFill>
                  <a:schemeClr val="bg1"/>
                </a:solidFill>
              </a:rPr>
              <a:t> $2.0M or VE Date </a:t>
            </a:r>
            <a:r>
              <a:rPr lang="en-US" sz="1800" dirty="0" smtClean="0">
                <a:solidFill>
                  <a:schemeClr val="bg1"/>
                </a:solidFill>
                <a:latin typeface="Wingdings 2" pitchFamily="18" charset="2"/>
              </a:rPr>
              <a:t>P</a:t>
            </a:r>
            <a:endParaRPr lang="en-US" sz="1400" dirty="0">
              <a:solidFill>
                <a:schemeClr val="bg1"/>
              </a:solidFill>
            </a:endParaRPr>
          </a:p>
        </p:txBody>
      </p:sp>
      <p:pic>
        <p:nvPicPr>
          <p:cNvPr id="8196" name="Picture 4"/>
          <p:cNvPicPr>
            <a:picLocks noChangeAspect="1" noChangeArrowheads="1"/>
          </p:cNvPicPr>
          <p:nvPr/>
        </p:nvPicPr>
        <p:blipFill>
          <a:blip r:embed="rId2" cstate="print"/>
          <a:srcRect/>
          <a:stretch>
            <a:fillRect/>
          </a:stretch>
        </p:blipFill>
        <p:spPr bwMode="auto">
          <a:xfrm>
            <a:off x="448180" y="887115"/>
            <a:ext cx="8229600" cy="2528789"/>
          </a:xfrm>
          <a:prstGeom prst="rect">
            <a:avLst/>
          </a:prstGeom>
          <a:solidFill>
            <a:schemeClr val="bg1"/>
          </a:solid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Data Backup – NWO</a:t>
            </a:r>
            <a:endParaRPr lang="en-US" dirty="0"/>
          </a:p>
        </p:txBody>
      </p:sp>
      <p:sp>
        <p:nvSpPr>
          <p:cNvPr id="7" name="TextBox 6"/>
          <p:cNvSpPr txBox="1"/>
          <p:nvPr/>
        </p:nvSpPr>
        <p:spPr>
          <a:xfrm>
            <a:off x="6960087" y="5877015"/>
            <a:ext cx="1737360" cy="365760"/>
          </a:xfrm>
          <a:prstGeom prst="rect">
            <a:avLst/>
          </a:prstGeom>
          <a:solidFill>
            <a:srgbClr val="E200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dirty="0" smtClean="0">
                <a:solidFill>
                  <a:schemeClr val="bg1"/>
                </a:solidFill>
              </a:rPr>
              <a:t>Verify Data Point</a:t>
            </a:r>
            <a:endParaRPr lang="en-US" sz="1400" dirty="0">
              <a:solidFill>
                <a:schemeClr val="bg1"/>
              </a:solidFill>
            </a:endParaRPr>
          </a:p>
        </p:txBody>
      </p:sp>
      <p:sp>
        <p:nvSpPr>
          <p:cNvPr id="8" name="TextBox 7"/>
          <p:cNvSpPr txBox="1"/>
          <p:nvPr/>
        </p:nvSpPr>
        <p:spPr>
          <a:xfrm>
            <a:off x="3901480" y="5878475"/>
            <a:ext cx="2926080" cy="369332"/>
          </a:xfrm>
          <a:prstGeom prst="rect">
            <a:avLst/>
          </a:prstGeom>
          <a:solidFill>
            <a:srgbClr val="0066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dirty="0" smtClean="0">
                <a:solidFill>
                  <a:schemeClr val="bg1"/>
                </a:solidFill>
              </a:rPr>
              <a:t>CA or PA </a:t>
            </a:r>
            <a:r>
              <a:rPr lang="en-US" sz="1400" u="sng" dirty="0" smtClean="0">
                <a:solidFill>
                  <a:schemeClr val="bg1"/>
                </a:solidFill>
              </a:rPr>
              <a:t>&gt;</a:t>
            </a:r>
            <a:r>
              <a:rPr lang="en-US" sz="1400" dirty="0" smtClean="0">
                <a:solidFill>
                  <a:schemeClr val="bg1"/>
                </a:solidFill>
              </a:rPr>
              <a:t> $2.0M or VE Date </a:t>
            </a:r>
            <a:r>
              <a:rPr lang="en-US" sz="1800" dirty="0" smtClean="0">
                <a:solidFill>
                  <a:schemeClr val="bg1"/>
                </a:solidFill>
                <a:latin typeface="Wingdings 2" pitchFamily="18" charset="2"/>
              </a:rPr>
              <a:t>P</a:t>
            </a:r>
            <a:endParaRPr lang="en-US" sz="1400" dirty="0">
              <a:solidFill>
                <a:schemeClr val="bg1"/>
              </a:solidFill>
            </a:endParaRPr>
          </a:p>
        </p:txBody>
      </p:sp>
      <p:pic>
        <p:nvPicPr>
          <p:cNvPr id="9218" name="Picture 2"/>
          <p:cNvPicPr>
            <a:picLocks noChangeAspect="1" noChangeArrowheads="1"/>
          </p:cNvPicPr>
          <p:nvPr/>
        </p:nvPicPr>
        <p:blipFill>
          <a:blip r:embed="rId2" cstate="print"/>
          <a:srcRect/>
          <a:stretch>
            <a:fillRect/>
          </a:stretch>
        </p:blipFill>
        <p:spPr bwMode="auto">
          <a:xfrm>
            <a:off x="439127" y="903713"/>
            <a:ext cx="8229600" cy="4546775"/>
          </a:xfrm>
          <a:prstGeom prst="rect">
            <a:avLst/>
          </a:prstGeom>
          <a:solidFill>
            <a:schemeClr val="bg1"/>
          </a:solid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Data Backup – NWO</a:t>
            </a:r>
            <a:endParaRPr lang="en-US" dirty="0"/>
          </a:p>
        </p:txBody>
      </p:sp>
      <p:sp>
        <p:nvSpPr>
          <p:cNvPr id="7" name="TextBox 6"/>
          <p:cNvSpPr txBox="1"/>
          <p:nvPr/>
        </p:nvSpPr>
        <p:spPr>
          <a:xfrm>
            <a:off x="6960087" y="5877015"/>
            <a:ext cx="1737360" cy="365760"/>
          </a:xfrm>
          <a:prstGeom prst="rect">
            <a:avLst/>
          </a:prstGeom>
          <a:solidFill>
            <a:srgbClr val="E200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dirty="0" smtClean="0">
                <a:solidFill>
                  <a:schemeClr val="bg1"/>
                </a:solidFill>
              </a:rPr>
              <a:t>Verify Data Point</a:t>
            </a:r>
            <a:endParaRPr lang="en-US" sz="1400" dirty="0">
              <a:solidFill>
                <a:schemeClr val="bg1"/>
              </a:solidFill>
            </a:endParaRPr>
          </a:p>
        </p:txBody>
      </p:sp>
      <p:sp>
        <p:nvSpPr>
          <p:cNvPr id="8" name="TextBox 7"/>
          <p:cNvSpPr txBox="1"/>
          <p:nvPr/>
        </p:nvSpPr>
        <p:spPr>
          <a:xfrm>
            <a:off x="3901480" y="5878475"/>
            <a:ext cx="2926080" cy="369332"/>
          </a:xfrm>
          <a:prstGeom prst="rect">
            <a:avLst/>
          </a:prstGeom>
          <a:solidFill>
            <a:srgbClr val="0066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dirty="0" smtClean="0">
                <a:solidFill>
                  <a:schemeClr val="bg1"/>
                </a:solidFill>
              </a:rPr>
              <a:t>CA or PA </a:t>
            </a:r>
            <a:r>
              <a:rPr lang="en-US" sz="1400" u="sng" dirty="0" smtClean="0">
                <a:solidFill>
                  <a:schemeClr val="bg1"/>
                </a:solidFill>
              </a:rPr>
              <a:t>&gt;</a:t>
            </a:r>
            <a:r>
              <a:rPr lang="en-US" sz="1400" dirty="0" smtClean="0">
                <a:solidFill>
                  <a:schemeClr val="bg1"/>
                </a:solidFill>
              </a:rPr>
              <a:t> $2.0M or VE Date </a:t>
            </a:r>
            <a:r>
              <a:rPr lang="en-US" sz="1800" dirty="0" smtClean="0">
                <a:solidFill>
                  <a:schemeClr val="bg1"/>
                </a:solidFill>
                <a:latin typeface="Wingdings 2" pitchFamily="18" charset="2"/>
              </a:rPr>
              <a:t>P</a:t>
            </a:r>
            <a:endParaRPr lang="en-US" sz="1400" dirty="0">
              <a:solidFill>
                <a:schemeClr val="bg1"/>
              </a:solidFill>
            </a:endParaRPr>
          </a:p>
        </p:txBody>
      </p:sp>
      <p:pic>
        <p:nvPicPr>
          <p:cNvPr id="10242" name="Picture 2"/>
          <p:cNvPicPr>
            <a:picLocks noChangeAspect="1" noChangeArrowheads="1"/>
          </p:cNvPicPr>
          <p:nvPr/>
        </p:nvPicPr>
        <p:blipFill>
          <a:blip r:embed="rId2" cstate="print"/>
          <a:srcRect/>
          <a:stretch>
            <a:fillRect/>
          </a:stretch>
        </p:blipFill>
        <p:spPr bwMode="auto">
          <a:xfrm>
            <a:off x="448180" y="887107"/>
            <a:ext cx="8229600" cy="4748574"/>
          </a:xfrm>
          <a:prstGeom prst="rect">
            <a:avLst/>
          </a:prstGeom>
          <a:solidFill>
            <a:schemeClr val="bg1"/>
          </a:solid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800" dirty="0" smtClean="0"/>
              <a:t>Definition: </a:t>
            </a:r>
          </a:p>
          <a:p>
            <a:pPr lvl="1"/>
            <a:r>
              <a:rPr lang="en-US" sz="1600" dirty="0" smtClean="0"/>
              <a:t>Represent a set of measures focusing on the aspects of </a:t>
            </a:r>
            <a:r>
              <a:rPr lang="en-US" sz="1600" u="sng" dirty="0" smtClean="0"/>
              <a:t>organizational performance</a:t>
            </a:r>
            <a:r>
              <a:rPr lang="en-US" sz="1600" dirty="0" smtClean="0"/>
              <a:t> that are most critical for the current and future success of the organization. </a:t>
            </a:r>
          </a:p>
          <a:p>
            <a:pPr lvl="1"/>
            <a:r>
              <a:rPr lang="en-US" sz="1600" dirty="0" smtClean="0"/>
              <a:t>They are metrics that are either </a:t>
            </a:r>
            <a:r>
              <a:rPr lang="en-US" sz="1600" u="sng" dirty="0" smtClean="0"/>
              <a:t>mandated by higher authority </a:t>
            </a:r>
            <a:r>
              <a:rPr lang="en-US" sz="1600" dirty="0" smtClean="0"/>
              <a:t>or enable organizational effectiveness. </a:t>
            </a:r>
          </a:p>
          <a:p>
            <a:pPr lvl="1"/>
            <a:r>
              <a:rPr lang="en-US" sz="1600" dirty="0" smtClean="0"/>
              <a:t>They are the metrics that best describe the organization’s health. </a:t>
            </a:r>
          </a:p>
          <a:p>
            <a:r>
              <a:rPr lang="en-US" sz="1800" dirty="0" smtClean="0"/>
              <a:t>Characteristics: </a:t>
            </a:r>
          </a:p>
          <a:p>
            <a:pPr lvl="1"/>
            <a:r>
              <a:rPr lang="en-US" sz="1600" dirty="0" smtClean="0"/>
              <a:t>A metric that the Chief (CEO) of the USACE needs to see at every CMR. </a:t>
            </a:r>
          </a:p>
          <a:p>
            <a:pPr lvl="1"/>
            <a:r>
              <a:rPr lang="en-US" sz="1600" dirty="0" smtClean="0"/>
              <a:t>A higher level measure typically fed by data from lower level metrics. </a:t>
            </a:r>
          </a:p>
          <a:p>
            <a:r>
              <a:rPr lang="en-US" sz="1800" dirty="0" smtClean="0"/>
              <a:t>Criteria to Identify KPI (just needs to meet one of these): </a:t>
            </a:r>
          </a:p>
          <a:p>
            <a:pPr lvl="1"/>
            <a:r>
              <a:rPr lang="en-US" sz="1600" dirty="0" smtClean="0"/>
              <a:t>It’s vital to achieving mission success; meaning failure to accomplish the goal results in unacceptable risk to mission success. </a:t>
            </a:r>
          </a:p>
          <a:p>
            <a:pPr lvl="1"/>
            <a:r>
              <a:rPr lang="en-US" sz="1600" dirty="0" smtClean="0"/>
              <a:t>It’s vital to customer requirements; meaning failure to achieve the goal results in unacceptable risk to customer satisfaction. </a:t>
            </a:r>
          </a:p>
          <a:p>
            <a:pPr lvl="1"/>
            <a:r>
              <a:rPr lang="en-US" sz="1600" dirty="0" smtClean="0"/>
              <a:t>It’s vital to satisfying statutory and regulatory requirement. </a:t>
            </a:r>
            <a:endParaRPr lang="en-US" sz="1800" dirty="0"/>
          </a:p>
        </p:txBody>
      </p:sp>
      <p:sp>
        <p:nvSpPr>
          <p:cNvPr id="3" name="Title 2"/>
          <p:cNvSpPr>
            <a:spLocks noGrp="1"/>
          </p:cNvSpPr>
          <p:nvPr>
            <p:ph type="title"/>
          </p:nvPr>
        </p:nvSpPr>
        <p:spPr/>
        <p:txBody>
          <a:bodyPr/>
          <a:lstStyle/>
          <a:p>
            <a:r>
              <a:rPr lang="en-US" dirty="0" smtClean="0"/>
              <a:t>Key Performance Indicators (KPIs) </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Data Backup – NWO</a:t>
            </a:r>
            <a:endParaRPr lang="en-US" dirty="0"/>
          </a:p>
        </p:txBody>
      </p:sp>
      <p:sp>
        <p:nvSpPr>
          <p:cNvPr id="7" name="TextBox 6"/>
          <p:cNvSpPr txBox="1"/>
          <p:nvPr/>
        </p:nvSpPr>
        <p:spPr>
          <a:xfrm>
            <a:off x="6960087" y="5877015"/>
            <a:ext cx="1737360" cy="365760"/>
          </a:xfrm>
          <a:prstGeom prst="rect">
            <a:avLst/>
          </a:prstGeom>
          <a:solidFill>
            <a:srgbClr val="E200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dirty="0" smtClean="0">
                <a:solidFill>
                  <a:schemeClr val="bg1"/>
                </a:solidFill>
              </a:rPr>
              <a:t>Verify Data Point</a:t>
            </a:r>
            <a:endParaRPr lang="en-US" sz="1400" dirty="0">
              <a:solidFill>
                <a:schemeClr val="bg1"/>
              </a:solidFill>
            </a:endParaRPr>
          </a:p>
        </p:txBody>
      </p:sp>
      <p:sp>
        <p:nvSpPr>
          <p:cNvPr id="8" name="TextBox 7"/>
          <p:cNvSpPr txBox="1"/>
          <p:nvPr/>
        </p:nvSpPr>
        <p:spPr>
          <a:xfrm>
            <a:off x="3901480" y="5878475"/>
            <a:ext cx="2926080" cy="369332"/>
          </a:xfrm>
          <a:prstGeom prst="rect">
            <a:avLst/>
          </a:prstGeom>
          <a:solidFill>
            <a:srgbClr val="0066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dirty="0" smtClean="0">
                <a:solidFill>
                  <a:schemeClr val="bg1"/>
                </a:solidFill>
              </a:rPr>
              <a:t>CA or PA </a:t>
            </a:r>
            <a:r>
              <a:rPr lang="en-US" sz="1400" u="sng" dirty="0" smtClean="0">
                <a:solidFill>
                  <a:schemeClr val="bg1"/>
                </a:solidFill>
              </a:rPr>
              <a:t>&gt;</a:t>
            </a:r>
            <a:r>
              <a:rPr lang="en-US" sz="1400" dirty="0" smtClean="0">
                <a:solidFill>
                  <a:schemeClr val="bg1"/>
                </a:solidFill>
              </a:rPr>
              <a:t> $2.0M or VE Date </a:t>
            </a:r>
            <a:r>
              <a:rPr lang="en-US" sz="1800" dirty="0" smtClean="0">
                <a:solidFill>
                  <a:schemeClr val="bg1"/>
                </a:solidFill>
                <a:latin typeface="Wingdings 2" pitchFamily="18" charset="2"/>
              </a:rPr>
              <a:t>P</a:t>
            </a:r>
            <a:endParaRPr lang="en-US" sz="1400" dirty="0">
              <a:solidFill>
                <a:schemeClr val="bg1"/>
              </a:solidFill>
            </a:endParaRPr>
          </a:p>
        </p:txBody>
      </p:sp>
      <p:pic>
        <p:nvPicPr>
          <p:cNvPr id="11266" name="Picture 2"/>
          <p:cNvPicPr preferRelativeResize="0">
            <a:picLocks noChangeArrowheads="1"/>
          </p:cNvPicPr>
          <p:nvPr/>
        </p:nvPicPr>
        <p:blipFill>
          <a:blip r:embed="rId2" cstate="print"/>
          <a:srcRect/>
          <a:stretch>
            <a:fillRect/>
          </a:stretch>
        </p:blipFill>
        <p:spPr bwMode="auto">
          <a:xfrm>
            <a:off x="457233" y="810133"/>
            <a:ext cx="8229600" cy="4937760"/>
          </a:xfrm>
          <a:prstGeom prst="rect">
            <a:avLst/>
          </a:prstGeom>
          <a:solidFill>
            <a:schemeClr val="bg1"/>
          </a:solid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Data Backup – NWO &amp; NWP</a:t>
            </a:r>
            <a:endParaRPr lang="en-US" dirty="0"/>
          </a:p>
        </p:txBody>
      </p:sp>
      <p:sp>
        <p:nvSpPr>
          <p:cNvPr id="7" name="TextBox 6"/>
          <p:cNvSpPr txBox="1"/>
          <p:nvPr/>
        </p:nvSpPr>
        <p:spPr>
          <a:xfrm>
            <a:off x="6960087" y="5877015"/>
            <a:ext cx="1737360" cy="365760"/>
          </a:xfrm>
          <a:prstGeom prst="rect">
            <a:avLst/>
          </a:prstGeom>
          <a:solidFill>
            <a:srgbClr val="E200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dirty="0" smtClean="0">
                <a:solidFill>
                  <a:schemeClr val="bg1"/>
                </a:solidFill>
              </a:rPr>
              <a:t>Verify Data Point</a:t>
            </a:r>
            <a:endParaRPr lang="en-US" sz="1400" dirty="0">
              <a:solidFill>
                <a:schemeClr val="bg1"/>
              </a:solidFill>
            </a:endParaRPr>
          </a:p>
        </p:txBody>
      </p:sp>
      <p:sp>
        <p:nvSpPr>
          <p:cNvPr id="8" name="TextBox 7"/>
          <p:cNvSpPr txBox="1"/>
          <p:nvPr/>
        </p:nvSpPr>
        <p:spPr>
          <a:xfrm>
            <a:off x="3901480" y="5878475"/>
            <a:ext cx="2926080" cy="369332"/>
          </a:xfrm>
          <a:prstGeom prst="rect">
            <a:avLst/>
          </a:prstGeom>
          <a:solidFill>
            <a:srgbClr val="0066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dirty="0" smtClean="0">
                <a:solidFill>
                  <a:schemeClr val="bg1"/>
                </a:solidFill>
              </a:rPr>
              <a:t>CA or PA </a:t>
            </a:r>
            <a:r>
              <a:rPr lang="en-US" sz="1400" u="sng" dirty="0" smtClean="0">
                <a:solidFill>
                  <a:schemeClr val="bg1"/>
                </a:solidFill>
              </a:rPr>
              <a:t>&gt;</a:t>
            </a:r>
            <a:r>
              <a:rPr lang="en-US" sz="1400" dirty="0" smtClean="0">
                <a:solidFill>
                  <a:schemeClr val="bg1"/>
                </a:solidFill>
              </a:rPr>
              <a:t> $2.0M or VE Date </a:t>
            </a:r>
            <a:r>
              <a:rPr lang="en-US" sz="1800" dirty="0" smtClean="0">
                <a:solidFill>
                  <a:schemeClr val="bg1"/>
                </a:solidFill>
                <a:latin typeface="Wingdings 2" pitchFamily="18" charset="2"/>
              </a:rPr>
              <a:t>P</a:t>
            </a:r>
            <a:endParaRPr lang="en-US" sz="1400" dirty="0">
              <a:solidFill>
                <a:schemeClr val="bg1"/>
              </a:solidFill>
            </a:endParaRPr>
          </a:p>
        </p:txBody>
      </p:sp>
      <p:pic>
        <p:nvPicPr>
          <p:cNvPr id="12290" name="Picture 2"/>
          <p:cNvPicPr>
            <a:picLocks noChangeAspect="1" noChangeArrowheads="1"/>
          </p:cNvPicPr>
          <p:nvPr/>
        </p:nvPicPr>
        <p:blipFill>
          <a:blip r:embed="rId2" cstate="print"/>
          <a:srcRect/>
          <a:stretch>
            <a:fillRect/>
          </a:stretch>
        </p:blipFill>
        <p:spPr bwMode="auto">
          <a:xfrm>
            <a:off x="466286" y="937953"/>
            <a:ext cx="8229600" cy="1217098"/>
          </a:xfrm>
          <a:prstGeom prst="rect">
            <a:avLst/>
          </a:prstGeom>
          <a:solidFill>
            <a:schemeClr val="bg1"/>
          </a:solidFill>
          <a:ln w="9525">
            <a:noFill/>
            <a:miter lim="800000"/>
            <a:headEnd/>
            <a:tailEnd/>
          </a:ln>
          <a:effectLst/>
        </p:spPr>
      </p:pic>
      <p:pic>
        <p:nvPicPr>
          <p:cNvPr id="12291" name="Picture 3"/>
          <p:cNvPicPr>
            <a:picLocks noChangeAspect="1" noChangeArrowheads="1"/>
          </p:cNvPicPr>
          <p:nvPr/>
        </p:nvPicPr>
        <p:blipFill>
          <a:blip r:embed="rId3" cstate="print"/>
          <a:srcRect/>
          <a:stretch>
            <a:fillRect/>
          </a:stretch>
        </p:blipFill>
        <p:spPr bwMode="auto">
          <a:xfrm>
            <a:off x="466286" y="2282835"/>
            <a:ext cx="8229600" cy="1519790"/>
          </a:xfrm>
          <a:prstGeom prst="rect">
            <a:avLst/>
          </a:prstGeom>
          <a:solidFill>
            <a:schemeClr val="bg1"/>
          </a:solid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Data Backup – NWS &amp; NWW</a:t>
            </a:r>
            <a:endParaRPr lang="en-US" dirty="0"/>
          </a:p>
        </p:txBody>
      </p:sp>
      <p:sp>
        <p:nvSpPr>
          <p:cNvPr id="7" name="TextBox 6"/>
          <p:cNvSpPr txBox="1"/>
          <p:nvPr/>
        </p:nvSpPr>
        <p:spPr>
          <a:xfrm>
            <a:off x="6960087" y="5877015"/>
            <a:ext cx="1737360" cy="365760"/>
          </a:xfrm>
          <a:prstGeom prst="rect">
            <a:avLst/>
          </a:prstGeom>
          <a:solidFill>
            <a:srgbClr val="E200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dirty="0" smtClean="0">
                <a:solidFill>
                  <a:schemeClr val="bg1"/>
                </a:solidFill>
              </a:rPr>
              <a:t>Verify Data Point</a:t>
            </a:r>
            <a:endParaRPr lang="en-US" sz="1400" dirty="0">
              <a:solidFill>
                <a:schemeClr val="bg1"/>
              </a:solidFill>
            </a:endParaRPr>
          </a:p>
        </p:txBody>
      </p:sp>
      <p:sp>
        <p:nvSpPr>
          <p:cNvPr id="8" name="TextBox 7"/>
          <p:cNvSpPr txBox="1"/>
          <p:nvPr/>
        </p:nvSpPr>
        <p:spPr>
          <a:xfrm>
            <a:off x="3901480" y="5878475"/>
            <a:ext cx="2926080" cy="369332"/>
          </a:xfrm>
          <a:prstGeom prst="rect">
            <a:avLst/>
          </a:prstGeom>
          <a:solidFill>
            <a:srgbClr val="0066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dirty="0" smtClean="0">
                <a:solidFill>
                  <a:schemeClr val="bg1"/>
                </a:solidFill>
              </a:rPr>
              <a:t>CA or PA </a:t>
            </a:r>
            <a:r>
              <a:rPr lang="en-US" sz="1400" u="sng" dirty="0" smtClean="0">
                <a:solidFill>
                  <a:schemeClr val="bg1"/>
                </a:solidFill>
              </a:rPr>
              <a:t>&gt;</a:t>
            </a:r>
            <a:r>
              <a:rPr lang="en-US" sz="1400" dirty="0" smtClean="0">
                <a:solidFill>
                  <a:schemeClr val="bg1"/>
                </a:solidFill>
              </a:rPr>
              <a:t> $2.0M or VE Date </a:t>
            </a:r>
            <a:r>
              <a:rPr lang="en-US" sz="1800" dirty="0" smtClean="0">
                <a:solidFill>
                  <a:schemeClr val="bg1"/>
                </a:solidFill>
                <a:latin typeface="Wingdings 2" pitchFamily="18" charset="2"/>
              </a:rPr>
              <a:t>P</a:t>
            </a:r>
            <a:endParaRPr lang="en-US" sz="1400" dirty="0">
              <a:solidFill>
                <a:schemeClr val="bg1"/>
              </a:solidFill>
            </a:endParaRPr>
          </a:p>
        </p:txBody>
      </p:sp>
      <p:pic>
        <p:nvPicPr>
          <p:cNvPr id="13314" name="Picture 2"/>
          <p:cNvPicPr>
            <a:picLocks noChangeAspect="1" noChangeArrowheads="1"/>
          </p:cNvPicPr>
          <p:nvPr/>
        </p:nvPicPr>
        <p:blipFill>
          <a:blip r:embed="rId2" cstate="print"/>
          <a:srcRect/>
          <a:stretch>
            <a:fillRect/>
          </a:stretch>
        </p:blipFill>
        <p:spPr bwMode="auto">
          <a:xfrm>
            <a:off x="448180" y="911225"/>
            <a:ext cx="8229600" cy="3335983"/>
          </a:xfrm>
          <a:prstGeom prst="rect">
            <a:avLst/>
          </a:prstGeom>
          <a:solidFill>
            <a:schemeClr val="bg1"/>
          </a:solidFill>
          <a:ln w="9525">
            <a:noFill/>
            <a:miter lim="800000"/>
            <a:headEnd/>
            <a:tailEnd/>
          </a:ln>
          <a:effectLst/>
        </p:spPr>
      </p:pic>
      <p:pic>
        <p:nvPicPr>
          <p:cNvPr id="6" name="Picture 2"/>
          <p:cNvPicPr>
            <a:picLocks noChangeAspect="1" noChangeArrowheads="1"/>
          </p:cNvPicPr>
          <p:nvPr/>
        </p:nvPicPr>
        <p:blipFill>
          <a:blip r:embed="rId3" cstate="print"/>
          <a:srcRect/>
          <a:stretch>
            <a:fillRect/>
          </a:stretch>
        </p:blipFill>
        <p:spPr bwMode="auto">
          <a:xfrm>
            <a:off x="448180" y="4459066"/>
            <a:ext cx="8229600" cy="1217098"/>
          </a:xfrm>
          <a:prstGeom prst="rect">
            <a:avLst/>
          </a:prstGeom>
          <a:solidFill>
            <a:schemeClr val="bg1"/>
          </a:solid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1800" dirty="0" smtClean="0"/>
              <a:t>Why does my cost avoidance/savings VERS data entry not appear in VE Dashboard CACS?</a:t>
            </a:r>
          </a:p>
          <a:p>
            <a:pPr lvl="1"/>
            <a:r>
              <a:rPr lang="en-US" sz="1600" dirty="0" smtClean="0"/>
              <a:t> P2#s must be in P2 – not just an entry in VERS. P2#s are always </a:t>
            </a:r>
            <a:r>
              <a:rPr lang="en-US" sz="1600" u="sng" dirty="0" smtClean="0"/>
              <a:t>six</a:t>
            </a:r>
            <a:r>
              <a:rPr lang="en-US" sz="1600" dirty="0" smtClean="0"/>
              <a:t> numeric digits. P2#s just for VERS entry but not in P2 examples (00000, 11111, Letters). </a:t>
            </a:r>
          </a:p>
          <a:p>
            <a:pPr lvl="1"/>
            <a:r>
              <a:rPr lang="en-US" sz="1600" dirty="0" smtClean="0"/>
              <a:t>VERS entry MUST include a VE Study #. VE Study Number is now identified as </a:t>
            </a:r>
            <a:r>
              <a:rPr lang="en-US" sz="1600" u="sng" dirty="0" smtClean="0"/>
              <a:t>Required</a:t>
            </a:r>
            <a:r>
              <a:rPr lang="en-US" sz="1600" dirty="0" smtClean="0"/>
              <a:t> in VERS. Dashboards require study #s to insure studies are matched with specific contracts. VERS entries without study #s will not appear in dashboards.</a:t>
            </a:r>
          </a:p>
          <a:p>
            <a:pPr lvl="1"/>
            <a:r>
              <a:rPr lang="en-US" sz="1600" dirty="0" smtClean="0"/>
              <a:t>Dashboards will display VERS entries in the district that owns the P2#. Dashboards do not care who submitted the entry in VERS.</a:t>
            </a:r>
          </a:p>
          <a:p>
            <a:pPr lvl="1"/>
            <a:r>
              <a:rPr lang="en-US" sz="1600" dirty="0" smtClean="0"/>
              <a:t>Entries’ fund type (CW or MP) will be determined by P2 (Program) not VEO entry.</a:t>
            </a:r>
          </a:p>
          <a:p>
            <a:pPr lvl="1"/>
            <a:r>
              <a:rPr lang="en-US" sz="1600" dirty="0" smtClean="0"/>
              <a:t>Dashboards use the VERS report dates for CA/CS. If CA/CS date is in Q4, it will not appear in Q1, Q2 or Q3.</a:t>
            </a:r>
          </a:p>
          <a:p>
            <a:pPr lvl="0"/>
            <a:r>
              <a:rPr lang="en-US" sz="1800" dirty="0" smtClean="0"/>
              <a:t>How frequent are uploads from VERS to Dashboards?	</a:t>
            </a:r>
          </a:p>
          <a:p>
            <a:pPr lvl="1"/>
            <a:r>
              <a:rPr lang="en-US" sz="1600" dirty="0" smtClean="0"/>
              <a:t>Data date from VERS to Dashboards has a two day lag.</a:t>
            </a:r>
          </a:p>
          <a:p>
            <a:pPr lvl="1"/>
            <a:r>
              <a:rPr lang="en-US" sz="1600" dirty="0" smtClean="0"/>
              <a:t>Day 1: data is transferred from VERS to a location that HQ can access (nightly).</a:t>
            </a:r>
          </a:p>
          <a:p>
            <a:pPr lvl="1"/>
            <a:r>
              <a:rPr lang="en-US" sz="1600" dirty="0" smtClean="0"/>
              <a:t>Day 2: data is transferred from HQ to EDW Local Data Portal</a:t>
            </a:r>
          </a:p>
          <a:p>
            <a:pPr lvl="1"/>
            <a:r>
              <a:rPr lang="en-US" sz="1600" dirty="0" smtClean="0"/>
              <a:t>Day 3: data is reflected in Dashboard</a:t>
            </a:r>
          </a:p>
          <a:p>
            <a:endParaRPr lang="en-US" sz="1800" dirty="0"/>
          </a:p>
        </p:txBody>
      </p:sp>
      <p:sp>
        <p:nvSpPr>
          <p:cNvPr id="3" name="Title 2"/>
          <p:cNvSpPr>
            <a:spLocks noGrp="1"/>
          </p:cNvSpPr>
          <p:nvPr>
            <p:ph type="title"/>
          </p:nvPr>
        </p:nvSpPr>
        <p:spPr/>
        <p:txBody>
          <a:bodyPr/>
          <a:lstStyle/>
          <a:p>
            <a:r>
              <a:rPr lang="en-US" dirty="0" smtClean="0"/>
              <a:t>FAQs - Cost Avoidance/Savings Dashboard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Metrics Key Components</a:t>
            </a:r>
            <a:endParaRPr lang="en-US" dirty="0"/>
          </a:p>
        </p:txBody>
      </p:sp>
      <p:graphicFrame>
        <p:nvGraphicFramePr>
          <p:cNvPr id="4" name="Table 3"/>
          <p:cNvGraphicFramePr>
            <a:graphicFrameLocks noGrp="1"/>
          </p:cNvGraphicFramePr>
          <p:nvPr/>
        </p:nvGraphicFramePr>
        <p:xfrm>
          <a:off x="452766" y="905523"/>
          <a:ext cx="8229600" cy="5303520"/>
        </p:xfrm>
        <a:graphic>
          <a:graphicData uri="http://schemas.openxmlformats.org/drawingml/2006/table">
            <a:tbl>
              <a:tblPr firstRow="1" bandRow="1">
                <a:tableStyleId>{5C22544A-7EE6-4342-B048-85BDC9FD1C3A}</a:tableStyleId>
              </a:tblPr>
              <a:tblGrid>
                <a:gridCol w="4114800"/>
                <a:gridCol w="4114800"/>
              </a:tblGrid>
              <a:tr h="283900">
                <a:tc>
                  <a:txBody>
                    <a:bodyPr/>
                    <a:lstStyle/>
                    <a:p>
                      <a:pPr algn="ctr"/>
                      <a:r>
                        <a:rPr lang="en-US" sz="1400" u="sng" dirty="0" smtClean="0">
                          <a:solidFill>
                            <a:schemeClr val="bg1"/>
                          </a:solidFill>
                        </a:rPr>
                        <a:t>CMR Metrics</a:t>
                      </a:r>
                    </a:p>
                    <a:p>
                      <a:pPr algn="ctr"/>
                      <a:r>
                        <a:rPr lang="en-US" sz="1400" dirty="0" smtClean="0">
                          <a:solidFill>
                            <a:schemeClr val="bg1"/>
                          </a:solidFill>
                        </a:rPr>
                        <a:t>Key Performance</a:t>
                      </a:r>
                      <a:r>
                        <a:rPr lang="en-US" sz="1400" baseline="0" dirty="0" smtClean="0">
                          <a:solidFill>
                            <a:schemeClr val="bg1"/>
                          </a:solidFill>
                        </a:rPr>
                        <a:t> Indicator (KPI)</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CC"/>
                    </a:solidFill>
                  </a:tcPr>
                </a:tc>
                <a:tc>
                  <a:txBody>
                    <a:bodyPr/>
                    <a:lstStyle/>
                    <a:p>
                      <a:pPr algn="ctr"/>
                      <a:r>
                        <a:rPr lang="en-US" sz="1400" u="sng" dirty="0" smtClean="0">
                          <a:solidFill>
                            <a:schemeClr val="bg1"/>
                          </a:solidFill>
                        </a:rPr>
                        <a:t>DMR Metrics</a:t>
                      </a:r>
                    </a:p>
                    <a:p>
                      <a:pPr algn="ctr"/>
                      <a:r>
                        <a:rPr lang="en-US" sz="1400" dirty="0" smtClean="0">
                          <a:solidFill>
                            <a:schemeClr val="bg1"/>
                          </a:solidFill>
                        </a:rPr>
                        <a:t>Measure of</a:t>
                      </a:r>
                      <a:r>
                        <a:rPr lang="en-US" sz="1400" baseline="0" dirty="0" smtClean="0">
                          <a:solidFill>
                            <a:schemeClr val="bg1"/>
                          </a:solidFill>
                        </a:rPr>
                        <a:t> Success (MofS)</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CC"/>
                    </a:solidFill>
                  </a:tcPr>
                </a:tc>
              </a:tr>
              <a:tr h="283900">
                <a:tc>
                  <a:txBody>
                    <a:bodyPr/>
                    <a:lstStyle/>
                    <a:p>
                      <a:pPr marL="461963" indent="-461963"/>
                      <a:r>
                        <a:rPr lang="en-US" sz="1400" dirty="0" smtClean="0"/>
                        <a:t>KPIs: SFI</a:t>
                      </a:r>
                      <a:r>
                        <a:rPr lang="en-US" sz="1400" baseline="0" dirty="0" smtClean="0"/>
                        <a:t> 4a, 4b, and 4c (Military and Civil combined)</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tabLst>
                          <a:tab pos="1198563" algn="l"/>
                        </a:tabLst>
                      </a:pPr>
                      <a:r>
                        <a:rPr lang="en-US" sz="1400" dirty="0" smtClean="0"/>
                        <a:t>Mof</a:t>
                      </a:r>
                      <a:r>
                        <a:rPr lang="en-US" sz="1400" baseline="0" dirty="0" smtClean="0"/>
                        <a:t>S: Military:	MP16, MP17, and MP17a</a:t>
                      </a:r>
                    </a:p>
                    <a:p>
                      <a:pPr>
                        <a:tabLst>
                          <a:tab pos="514350" algn="l"/>
                          <a:tab pos="1198563" algn="l"/>
                        </a:tabLst>
                      </a:pPr>
                      <a:r>
                        <a:rPr lang="en-US" sz="1400" baseline="0" dirty="0" smtClean="0"/>
                        <a:t>	Civil:	CW8, CW8a, and CW8b</a:t>
                      </a:r>
                      <a:r>
                        <a:rPr lang="en-US" sz="1400" dirty="0" smtClean="0"/>
                        <a:t>	</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3900">
                <a:tc>
                  <a:txBody>
                    <a:bodyPr/>
                    <a:lstStyle/>
                    <a:p>
                      <a:r>
                        <a:rPr lang="en-US" sz="1400" b="1" dirty="0" smtClean="0">
                          <a:solidFill>
                            <a:schemeClr val="tx1"/>
                          </a:solidFill>
                        </a:rPr>
                        <a:t>Metric Components</a:t>
                      </a:r>
                      <a:endParaRPr lang="en-US"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endParaRPr lang="en-US" sz="1400" dirty="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r>
              <a:tr h="283900">
                <a:tc>
                  <a:txBody>
                    <a:bodyPr/>
                    <a:lstStyle/>
                    <a:p>
                      <a:r>
                        <a:rPr lang="en-US" sz="1400" dirty="0" smtClean="0">
                          <a:solidFill>
                            <a:schemeClr val="tx1"/>
                          </a:solidFill>
                        </a:rPr>
                        <a:t>Criteria</a:t>
                      </a:r>
                      <a:r>
                        <a:rPr lang="en-US" sz="1400" baseline="0" dirty="0" smtClean="0">
                          <a:solidFill>
                            <a:schemeClr val="tx1"/>
                          </a:solidFill>
                        </a:rPr>
                        <a:t> to Identify KPI</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Proponent</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39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Purpose</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Visibility Level</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3900">
                <a:tc>
                  <a:txBody>
                    <a:bodyPr/>
                    <a:lstStyle/>
                    <a:p>
                      <a:r>
                        <a:rPr lang="en-US" sz="1400" dirty="0" smtClean="0">
                          <a:solidFill>
                            <a:schemeClr val="tx1"/>
                          </a:solidFill>
                        </a:rPr>
                        <a:t>Impacts to Failure</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Program &amp; Type Funding Codes</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3900">
                <a:tc>
                  <a:txBody>
                    <a:bodyPr/>
                    <a:lstStyle/>
                    <a:p>
                      <a:r>
                        <a:rPr lang="en-US" sz="1400" dirty="0" smtClean="0">
                          <a:solidFill>
                            <a:schemeClr val="tx1"/>
                          </a:solidFill>
                        </a:rPr>
                        <a:t>Definition</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Data Source</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3900">
                <a:tc>
                  <a:txBody>
                    <a:bodyPr/>
                    <a:lstStyle/>
                    <a:p>
                      <a:r>
                        <a:rPr lang="en-US" sz="1400" dirty="0" smtClean="0">
                          <a:solidFill>
                            <a:schemeClr val="tx1"/>
                          </a:solidFill>
                        </a:rPr>
                        <a:t>Data Source</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Rated</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39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Relationship of Data to What is Measured</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Program Years Measured</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3900">
                <a:tc>
                  <a:txBody>
                    <a:bodyPr/>
                    <a:lstStyle/>
                    <a:p>
                      <a:r>
                        <a:rPr lang="en-US" sz="1400" dirty="0" smtClean="0">
                          <a:solidFill>
                            <a:schemeClr val="tx1"/>
                          </a:solidFill>
                        </a:rPr>
                        <a:t>Metric Calculation</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1" u="sng" dirty="0" smtClean="0"/>
                        <a:t>P2 Data / Milestones</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3900">
                <a:tc>
                  <a:txBody>
                    <a:bodyPr/>
                    <a:lstStyle/>
                    <a:p>
                      <a:r>
                        <a:rPr lang="en-US" sz="1400" dirty="0" smtClean="0">
                          <a:solidFill>
                            <a:schemeClr val="tx1"/>
                          </a:solidFill>
                        </a:rPr>
                        <a:t>Rating Criteria</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Goal</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3900">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Purpose</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3900">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Definition</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3900">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Relationship of Data to What is Measured</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3900">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Metrics Calculation</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3900">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Rating Criteria</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Box 4"/>
          <p:cNvSpPr txBox="1"/>
          <p:nvPr/>
        </p:nvSpPr>
        <p:spPr>
          <a:xfrm>
            <a:off x="1630496" y="4902505"/>
            <a:ext cx="1920240" cy="938719"/>
          </a:xfrm>
          <a:prstGeom prst="rect">
            <a:avLst/>
          </a:prstGeom>
          <a:effectLst>
            <a:outerShdw blurRad="292100" dist="139700" dir="2700000" algn="ctr" rotWithShape="0">
              <a:srgbClr val="000000">
                <a:alpha val="65000"/>
              </a:srgb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b="1" i="1" dirty="0" smtClean="0"/>
              <a:t>The CMR and DMR metrics are basically the same measurement . Items in “yellow” further define the metrics goals.</a:t>
            </a:r>
            <a:endParaRPr lang="en-US" sz="1100" b="1" i="1" dirty="0"/>
          </a:p>
        </p:txBody>
      </p:sp>
    </p:spTree>
    <p:extLst>
      <p:ext uri="{BB962C8B-B14F-4D97-AF65-F5344CB8AC3E}">
        <p14:creationId xmlns:p14="http://schemas.microsoft.com/office/powerpoint/2010/main" val="239442327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Command Management Review (CMR) Overview</a:t>
            </a:r>
            <a:endParaRPr lang="en-US" sz="2400" dirty="0"/>
          </a:p>
        </p:txBody>
      </p:sp>
      <p:sp>
        <p:nvSpPr>
          <p:cNvPr id="21" name="Text Placeholder 20"/>
          <p:cNvSpPr>
            <a:spLocks noGrp="1"/>
          </p:cNvSpPr>
          <p:nvPr>
            <p:ph type="body" sz="half" idx="12"/>
          </p:nvPr>
        </p:nvSpPr>
        <p:spPr/>
        <p:txBody>
          <a:bodyPr/>
          <a:lstStyle/>
          <a:p>
            <a:pPr>
              <a:buNone/>
            </a:pPr>
            <a:r>
              <a:rPr lang="en-US" sz="1400" b="1" dirty="0" smtClean="0"/>
              <a:t>MILITARY PROGRAMS</a:t>
            </a:r>
            <a:endParaRPr lang="en-US" sz="1400" dirty="0" smtClean="0"/>
          </a:p>
          <a:p>
            <a:r>
              <a:rPr lang="en-US" sz="1400" dirty="0" smtClean="0"/>
              <a:t>MP16: Value Engineering, Cost Savings And Avoidance</a:t>
            </a:r>
          </a:p>
          <a:p>
            <a:r>
              <a:rPr lang="en-US" sz="1400" dirty="0" smtClean="0"/>
              <a:t>MP17: Value Engineering Program Coverage</a:t>
            </a:r>
          </a:p>
          <a:p>
            <a:r>
              <a:rPr lang="en-US" sz="1400" dirty="0" smtClean="0"/>
              <a:t>MP17a: Value Engineering, Statutory/Regulatory Compliance</a:t>
            </a:r>
          </a:p>
          <a:p>
            <a:endParaRPr lang="en-US" sz="1400" dirty="0" smtClean="0"/>
          </a:p>
          <a:p>
            <a:endParaRPr lang="en-US" dirty="0" smtClean="0"/>
          </a:p>
          <a:p>
            <a:endParaRPr lang="en-US" dirty="0" smtClean="0"/>
          </a:p>
        </p:txBody>
      </p:sp>
      <p:pic>
        <p:nvPicPr>
          <p:cNvPr id="15" name="Picture 14" descr="Pages from Chapter 3 (DMR Performance Metrics)-2.jpg"/>
          <p:cNvPicPr>
            <a:picLocks noChangeAspect="1"/>
          </p:cNvPicPr>
          <p:nvPr/>
        </p:nvPicPr>
        <p:blipFill>
          <a:blip r:embed="rId3" cstate="print"/>
          <a:stretch>
            <a:fillRect/>
          </a:stretch>
        </p:blipFill>
        <p:spPr>
          <a:xfrm>
            <a:off x="904967" y="863634"/>
            <a:ext cx="3200400" cy="2473038"/>
          </a:xfrm>
          <a:prstGeom prst="rect">
            <a:avLst/>
          </a:prstGeom>
        </p:spPr>
      </p:pic>
      <p:pic>
        <p:nvPicPr>
          <p:cNvPr id="16" name="Picture 15" descr="Pages from Chapter 3 (DMR Performance Metrics)_Page_1.jpg"/>
          <p:cNvPicPr>
            <a:picLocks noChangeAspect="1"/>
          </p:cNvPicPr>
          <p:nvPr/>
        </p:nvPicPr>
        <p:blipFill>
          <a:blip r:embed="rId4" cstate="print"/>
          <a:stretch>
            <a:fillRect/>
          </a:stretch>
        </p:blipFill>
        <p:spPr>
          <a:xfrm>
            <a:off x="5070536" y="863602"/>
            <a:ext cx="3200400" cy="2473036"/>
          </a:xfrm>
          <a:prstGeom prst="rect">
            <a:avLst/>
          </a:prstGeom>
        </p:spPr>
      </p:pic>
      <p:pic>
        <p:nvPicPr>
          <p:cNvPr id="17" name="Picture 16" descr="Pages from Chapter 3 (DMR Performance Metrics)_Page_2.jpg"/>
          <p:cNvPicPr>
            <a:picLocks noChangeAspect="1"/>
          </p:cNvPicPr>
          <p:nvPr/>
        </p:nvPicPr>
        <p:blipFill>
          <a:blip r:embed="rId5" cstate="print"/>
          <a:stretch>
            <a:fillRect/>
          </a:stretch>
        </p:blipFill>
        <p:spPr>
          <a:xfrm>
            <a:off x="921870" y="3471334"/>
            <a:ext cx="3200400" cy="2473036"/>
          </a:xfrm>
          <a:prstGeom prst="rect">
            <a:avLst/>
          </a:prstGeom>
        </p:spPr>
      </p:pic>
      <p:sp>
        <p:nvSpPr>
          <p:cNvPr id="7" name="TextBox 6"/>
          <p:cNvSpPr txBox="1"/>
          <p:nvPr/>
        </p:nvSpPr>
        <p:spPr>
          <a:xfrm>
            <a:off x="6667129" y="5921405"/>
            <a:ext cx="2011680"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buNone/>
            </a:pPr>
            <a:r>
              <a:rPr lang="en-US" sz="1600" dirty="0" smtClean="0"/>
              <a:t>Provided in Backup</a:t>
            </a:r>
          </a:p>
        </p:txBody>
      </p:sp>
    </p:spTree>
    <p:extLst>
      <p:ext uri="{BB962C8B-B14F-4D97-AF65-F5344CB8AC3E}">
        <p14:creationId xmlns:p14="http://schemas.microsoft.com/office/powerpoint/2010/main" val="196882242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Command Management Review (CMR) Overview</a:t>
            </a:r>
            <a:endParaRPr lang="en-US" sz="2400" dirty="0"/>
          </a:p>
        </p:txBody>
      </p:sp>
      <p:sp>
        <p:nvSpPr>
          <p:cNvPr id="19" name="Text Placeholder 18"/>
          <p:cNvSpPr>
            <a:spLocks noGrp="1"/>
          </p:cNvSpPr>
          <p:nvPr>
            <p:ph type="body" sz="half" idx="12"/>
          </p:nvPr>
        </p:nvSpPr>
        <p:spPr/>
        <p:txBody>
          <a:bodyPr/>
          <a:lstStyle/>
          <a:p>
            <a:pPr>
              <a:buNone/>
            </a:pPr>
            <a:r>
              <a:rPr lang="en-US" sz="1400" b="1" dirty="0" smtClean="0"/>
              <a:t>CIVIL WORKS</a:t>
            </a:r>
            <a:endParaRPr lang="en-US" sz="1400" dirty="0" smtClean="0"/>
          </a:p>
          <a:p>
            <a:r>
              <a:rPr lang="en-US" sz="1400" dirty="0" smtClean="0"/>
              <a:t>CW08: Value Engineering, Cost Savings and Avoidance</a:t>
            </a:r>
          </a:p>
          <a:p>
            <a:r>
              <a:rPr lang="en-US" sz="1400" dirty="0" smtClean="0"/>
              <a:t>CW08a: Value Engineering Program Coverage</a:t>
            </a:r>
          </a:p>
          <a:p>
            <a:r>
              <a:rPr lang="en-US" sz="1400" dirty="0" smtClean="0"/>
              <a:t>CW08b: Value Engineering, Statutory/Regulatory Compliance</a:t>
            </a:r>
          </a:p>
          <a:p>
            <a:endParaRPr lang="en-US" dirty="0"/>
          </a:p>
        </p:txBody>
      </p:sp>
      <p:pic>
        <p:nvPicPr>
          <p:cNvPr id="8" name="Picture 7" descr="Pages from Chapter 3 (DMR Performance Metrics)_Page_3.jpg"/>
          <p:cNvPicPr>
            <a:picLocks noChangeAspect="1"/>
          </p:cNvPicPr>
          <p:nvPr/>
        </p:nvPicPr>
        <p:blipFill>
          <a:blip r:embed="rId3" cstate="print"/>
          <a:stretch>
            <a:fillRect/>
          </a:stretch>
        </p:blipFill>
        <p:spPr>
          <a:xfrm>
            <a:off x="904941" y="863601"/>
            <a:ext cx="3200400" cy="2473036"/>
          </a:xfrm>
          <a:prstGeom prst="rect">
            <a:avLst/>
          </a:prstGeom>
        </p:spPr>
      </p:pic>
      <p:pic>
        <p:nvPicPr>
          <p:cNvPr id="9" name="Picture 8" descr="Pages from Chapter 3 (DMR Performance Metrics)_Page_4.jpg"/>
          <p:cNvPicPr>
            <a:picLocks noChangeAspect="1"/>
          </p:cNvPicPr>
          <p:nvPr/>
        </p:nvPicPr>
        <p:blipFill>
          <a:blip r:embed="rId4" cstate="print"/>
          <a:stretch>
            <a:fillRect/>
          </a:stretch>
        </p:blipFill>
        <p:spPr>
          <a:xfrm>
            <a:off x="5019737" y="863601"/>
            <a:ext cx="3200400" cy="2473036"/>
          </a:xfrm>
          <a:prstGeom prst="rect">
            <a:avLst/>
          </a:prstGeom>
        </p:spPr>
      </p:pic>
      <p:pic>
        <p:nvPicPr>
          <p:cNvPr id="12" name="Picture 11" descr="Pages from Chapter 3 (DMR Performance Metrics)_Page_5.jpg"/>
          <p:cNvPicPr>
            <a:picLocks noChangeAspect="1"/>
          </p:cNvPicPr>
          <p:nvPr/>
        </p:nvPicPr>
        <p:blipFill>
          <a:blip r:embed="rId5" cstate="print"/>
          <a:stretch>
            <a:fillRect/>
          </a:stretch>
        </p:blipFill>
        <p:spPr>
          <a:xfrm>
            <a:off x="904967" y="3454536"/>
            <a:ext cx="3200400" cy="2473036"/>
          </a:xfrm>
          <a:prstGeom prst="rect">
            <a:avLst/>
          </a:prstGeom>
        </p:spPr>
      </p:pic>
      <p:sp>
        <p:nvSpPr>
          <p:cNvPr id="7" name="TextBox 6"/>
          <p:cNvSpPr txBox="1"/>
          <p:nvPr/>
        </p:nvSpPr>
        <p:spPr>
          <a:xfrm>
            <a:off x="6667129" y="5921405"/>
            <a:ext cx="2011680"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buNone/>
            </a:pPr>
            <a:r>
              <a:rPr lang="en-US" sz="1600" dirty="0" smtClean="0"/>
              <a:t>Provided in Backup</a:t>
            </a:r>
          </a:p>
        </p:txBody>
      </p:sp>
    </p:spTree>
    <p:extLst>
      <p:ext uri="{BB962C8B-B14F-4D97-AF65-F5344CB8AC3E}">
        <p14:creationId xmlns:p14="http://schemas.microsoft.com/office/powerpoint/2010/main" val="196882242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p:cNvSpPr>
            <a:spLocks noGrp="1"/>
          </p:cNvSpPr>
          <p:nvPr>
            <p:ph idx="1"/>
          </p:nvPr>
        </p:nvSpPr>
        <p:spPr/>
        <p:txBody>
          <a:bodyPr/>
          <a:lstStyle/>
          <a:p>
            <a:r>
              <a:rPr lang="en-US" dirty="0" smtClean="0"/>
              <a:t>Goal: Demonstrate that the VE requirements are met in Civil Works and Military Missions for contract costs greater than $2 Million. </a:t>
            </a:r>
          </a:p>
          <a:p>
            <a:pPr lvl="1"/>
            <a:r>
              <a:rPr lang="en-US" dirty="0" smtClean="0"/>
              <a:t>Program Coverage</a:t>
            </a:r>
          </a:p>
          <a:p>
            <a:pPr lvl="1"/>
            <a:r>
              <a:rPr lang="en-US" dirty="0" smtClean="0"/>
              <a:t>Statutory/Regulatory Compliance</a:t>
            </a:r>
          </a:p>
          <a:p>
            <a:r>
              <a:rPr lang="en-US" dirty="0" smtClean="0"/>
              <a:t>Purpose: To ensure compliance to Public Law(s), OMB Circular A-131 (A-11, A-123), DoD Instructions; and to document USACE efforts to ensure constant, cost effectiveness/efficiency, and quality improvement. … Information makes up the USACE VE Annual Plan to OMB &amp; OSD (ATL)</a:t>
            </a:r>
          </a:p>
          <a:p>
            <a:endParaRPr lang="en-US" dirty="0" smtClean="0"/>
          </a:p>
          <a:p>
            <a:pPr marL="0" indent="0" algn="ctr">
              <a:buNone/>
            </a:pPr>
            <a:r>
              <a:rPr lang="en-US" b="1" i="1" dirty="0" smtClean="0"/>
              <a:t>Reporting provides visibility on the Corps’ ability and effectiveness to meet the prescribed goals</a:t>
            </a:r>
          </a:p>
        </p:txBody>
      </p:sp>
      <p:sp>
        <p:nvSpPr>
          <p:cNvPr id="2" name="Title 1"/>
          <p:cNvSpPr>
            <a:spLocks noGrp="1"/>
          </p:cNvSpPr>
          <p:nvPr>
            <p:ph type="title"/>
          </p:nvPr>
        </p:nvSpPr>
        <p:spPr/>
        <p:txBody>
          <a:bodyPr/>
          <a:lstStyle/>
          <a:p>
            <a:r>
              <a:rPr lang="en-US" dirty="0" smtClean="0"/>
              <a:t>Metrics Key Messages</a:t>
            </a:r>
            <a:endParaRPr lang="en-US" dirty="0"/>
          </a:p>
        </p:txBody>
      </p:sp>
    </p:spTree>
    <p:extLst>
      <p:ext uri="{BB962C8B-B14F-4D97-AF65-F5344CB8AC3E}">
        <p14:creationId xmlns:p14="http://schemas.microsoft.com/office/powerpoint/2010/main" val="23944232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MBP Brief">
  <a:themeElements>
    <a:clrScheme name="PMBP Brie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MBP Brief">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MBP Brie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MBP Brie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MBP Brie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MBP Brie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MBP Brie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MBP Brie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MBP Brief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MBP Brie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MBP Brie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MBP Brie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MBP Brie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MBP Brie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MBP Brief">
  <a:themeElements>
    <a:clrScheme name="1_PMBP Brie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MBP Brief">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54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1_PMBP Brie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MBP Brie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MBP Brie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MBP Brie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MBP Brie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MBP Brie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MBP Brief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MBP Brie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MBP Brie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MBP Brie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MBP Brie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MBP Brie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17565</TotalTime>
  <Words>4767</Words>
  <Application>Microsoft Office PowerPoint</Application>
  <PresentationFormat>On-screen Show (4:3)</PresentationFormat>
  <Paragraphs>582</Paragraphs>
  <Slides>53</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53</vt:i4>
      </vt:variant>
    </vt:vector>
  </HeadingPairs>
  <TitlesOfParts>
    <vt:vector size="61" baseType="lpstr">
      <vt:lpstr>Arial</vt:lpstr>
      <vt:lpstr>Calibri</vt:lpstr>
      <vt:lpstr>Times New Roman</vt:lpstr>
      <vt:lpstr>Wingdings</vt:lpstr>
      <vt:lpstr>Wingdings 2</vt:lpstr>
      <vt:lpstr>Wingdings 3</vt:lpstr>
      <vt:lpstr>PMBP Brief</vt:lpstr>
      <vt:lpstr>1_PMBP Brief</vt:lpstr>
      <vt:lpstr>PowerPoint Presentation</vt:lpstr>
      <vt:lpstr>Agenda</vt:lpstr>
      <vt:lpstr>Scope of the Presentation</vt:lpstr>
      <vt:lpstr>Command Management Review (CMR) Overview</vt:lpstr>
      <vt:lpstr>Key Performance Indicators (KPIs) </vt:lpstr>
      <vt:lpstr>Metrics Key Components</vt:lpstr>
      <vt:lpstr>Command Management Review (CMR) Overview</vt:lpstr>
      <vt:lpstr>Command Management Review (CMR) Overview</vt:lpstr>
      <vt:lpstr>Metrics Key Messages</vt:lpstr>
      <vt:lpstr>Metrics Calculations</vt:lpstr>
      <vt:lpstr>PowerPoint Presentation</vt:lpstr>
      <vt:lpstr>PowerPoint Presentation</vt:lpstr>
      <vt:lpstr>Value Engineering Reporting</vt:lpstr>
      <vt:lpstr>Value Engineering Reporting</vt:lpstr>
      <vt:lpstr>New VE EDW Dashboards &amp; Reports</vt:lpstr>
      <vt:lpstr>New VE EDW Dashboards &amp; Reports</vt:lpstr>
      <vt:lpstr>Sample Dashboard</vt:lpstr>
      <vt:lpstr>Sample Dashboard</vt:lpstr>
      <vt:lpstr>Sample Dashboard</vt:lpstr>
      <vt:lpstr>Sample Dashboard</vt:lpstr>
      <vt:lpstr>Sample Dashboard</vt:lpstr>
      <vt:lpstr>Sample Report</vt:lpstr>
      <vt:lpstr>Sample Report</vt:lpstr>
      <vt:lpstr>Sample Report</vt:lpstr>
      <vt:lpstr>Sample Report</vt:lpstr>
      <vt:lpstr>Value Engineering Data Points</vt:lpstr>
      <vt:lpstr>Value Engineering P2 Screenshot</vt:lpstr>
      <vt:lpstr>Value Engineering – EIG Report</vt:lpstr>
      <vt:lpstr>Value Engineering – EIG Report USACE VALUE ENGINEERING PROGRAM INSPECTION RECOMMENDATIONS</vt:lpstr>
      <vt:lpstr>Value Engineering – EIG Report USACE VALUE ENGINEERING PROGRAM INSPECTION RECOMMENDATIONS</vt:lpstr>
      <vt:lpstr>QA/QC the Data</vt:lpstr>
      <vt:lpstr>QA/QC the Data</vt:lpstr>
      <vt:lpstr>QA/QC the Data</vt:lpstr>
      <vt:lpstr>QA/QC the Data</vt:lpstr>
      <vt:lpstr>Best Business Practices</vt:lpstr>
      <vt:lpstr>…and now for a live view of the EDW…</vt:lpstr>
      <vt:lpstr>Backup</vt:lpstr>
      <vt:lpstr>SFI 4a: Value Engineering (V1), Cost Savings And Avoidance</vt:lpstr>
      <vt:lpstr>SFI 4b: Value Engineering (V2), Program Coverage</vt:lpstr>
      <vt:lpstr>SFI 4c: Value Engineering (V3), Statutory/Regulatory Compliance</vt:lpstr>
      <vt:lpstr>MP16: Value Engineering, Cost Savings And Avoidance</vt:lpstr>
      <vt:lpstr>MP17: Value Engineering,  Program Coverage</vt:lpstr>
      <vt:lpstr>MP17a: Value Engineering, Statutory/Regulatory Compliance</vt:lpstr>
      <vt:lpstr>CW08: Value Engineering, Cost Savings and Avoidance</vt:lpstr>
      <vt:lpstr>CW08a: Value Engineering,  Program Coverage</vt:lpstr>
      <vt:lpstr>CW08b: Value Engineering, Statutory/Regulatory Compliance</vt:lpstr>
      <vt:lpstr>Data Backup – NWK</vt:lpstr>
      <vt:lpstr>Data Backup – NWO</vt:lpstr>
      <vt:lpstr>Data Backup – NWO</vt:lpstr>
      <vt:lpstr>Data Backup – NWO</vt:lpstr>
      <vt:lpstr>Data Backup – NWO &amp; NWP</vt:lpstr>
      <vt:lpstr>Data Backup – NWS &amp; NWW</vt:lpstr>
      <vt:lpstr>FAQs - Cost Avoidance/Savings Dashboard </vt:lpstr>
    </vt:vector>
  </TitlesOfParts>
  <Company>CVI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Army Corps of Engineers</dc:title>
  <dc:creator>Andy Gralla</dc:creator>
  <cp:lastModifiedBy>h2eddclr</cp:lastModifiedBy>
  <cp:revision>1214</cp:revision>
  <dcterms:created xsi:type="dcterms:W3CDTF">2008-10-30T18:30:42Z</dcterms:created>
  <dcterms:modified xsi:type="dcterms:W3CDTF">2016-05-20T16:51:39Z</dcterms:modified>
</cp:coreProperties>
</file>